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7" r:id="rId2"/>
    <p:sldId id="417" r:id="rId3"/>
    <p:sldId id="344" r:id="rId4"/>
    <p:sldId id="418" r:id="rId5"/>
    <p:sldId id="419" r:id="rId6"/>
    <p:sldId id="420" r:id="rId7"/>
    <p:sldId id="337" r:id="rId8"/>
    <p:sldId id="320" r:id="rId9"/>
    <p:sldId id="321" r:id="rId10"/>
    <p:sldId id="34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445" r:id="rId21"/>
    <p:sldId id="421" r:id="rId22"/>
    <p:sldId id="335" r:id="rId23"/>
    <p:sldId id="336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7" r:id="rId32"/>
    <p:sldId id="432" r:id="rId33"/>
    <p:sldId id="438" r:id="rId34"/>
    <p:sldId id="433" r:id="rId35"/>
    <p:sldId id="434" r:id="rId36"/>
    <p:sldId id="435" r:id="rId37"/>
    <p:sldId id="439" r:id="rId38"/>
    <p:sldId id="440" r:id="rId39"/>
    <p:sldId id="415" r:id="rId40"/>
    <p:sldId id="358" r:id="rId41"/>
    <p:sldId id="357" r:id="rId42"/>
    <p:sldId id="362" r:id="rId43"/>
    <p:sldId id="436" r:id="rId44"/>
    <p:sldId id="363" r:id="rId45"/>
    <p:sldId id="364" r:id="rId46"/>
    <p:sldId id="365" r:id="rId47"/>
    <p:sldId id="366" r:id="rId48"/>
    <p:sldId id="367" r:id="rId49"/>
    <p:sldId id="441" r:id="rId50"/>
    <p:sldId id="442" r:id="rId51"/>
    <p:sldId id="368" r:id="rId52"/>
    <p:sldId id="369" r:id="rId53"/>
    <p:sldId id="444" r:id="rId54"/>
    <p:sldId id="370" r:id="rId55"/>
    <p:sldId id="372" r:id="rId56"/>
    <p:sldId id="373" r:id="rId57"/>
    <p:sldId id="443" r:id="rId58"/>
    <p:sldId id="374" r:id="rId59"/>
    <p:sldId id="375" r:id="rId60"/>
    <p:sldId id="379" r:id="rId61"/>
    <p:sldId id="381" r:id="rId62"/>
    <p:sldId id="380" r:id="rId63"/>
    <p:sldId id="446" r:id="rId64"/>
    <p:sldId id="447" r:id="rId65"/>
    <p:sldId id="448" r:id="rId66"/>
    <p:sldId id="382" r:id="rId67"/>
    <p:sldId id="383" r:id="rId68"/>
    <p:sldId id="408" r:id="rId69"/>
    <p:sldId id="376" r:id="rId70"/>
    <p:sldId id="392" r:id="rId71"/>
    <p:sldId id="393" r:id="rId72"/>
    <p:sldId id="407" r:id="rId73"/>
    <p:sldId id="394" r:id="rId74"/>
    <p:sldId id="396" r:id="rId75"/>
    <p:sldId id="399" r:id="rId76"/>
    <p:sldId id="412" r:id="rId77"/>
    <p:sldId id="293" r:id="rId7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A4B4-BA40-4111-AB80-D011A8C1A615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EB5A2-4B68-42B6-A542-EF5151D85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E050-B469-4328-826F-0D72E8EC8EF0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EBB-95E5-4584-AB0C-AB93698AA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CEC02-08B4-4091-8540-B14737D1E477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40F8D-714A-4931-98A5-08CD4573A24A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8E-923F-4DDE-958C-D60C0A6FAB9F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25EF8-3A1F-4A10-A6C1-A74DAA0FAA3E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698D2-D787-4C42-AB1F-F33F6A81D4E4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4F645-C4E7-473A-A012-C017E967596B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75382-48F1-4CD0-8B88-CFC2228D0C6F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CEC02-08B4-4091-8540-B14737D1E477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12192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buClr>
                <a:schemeClr val="bg2">
                  <a:lumMod val="20000"/>
                  <a:lumOff val="80000"/>
                </a:schemeClr>
              </a:buCl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StringMethods.ja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mupdate.com/wp-content/uploads/2013/05/useful-java-ap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80" y="838200"/>
            <a:ext cx="8367520" cy="5308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CS-0401</a:t>
            </a:r>
          </a:p>
          <a:p>
            <a:r>
              <a:rPr lang="en-US" sz="2400" b="1" cap="all" dirty="0" smtClean="0"/>
              <a:t>INTERMEDIATE PROGRAMMING </a:t>
            </a:r>
            <a:br>
              <a:rPr lang="en-US" sz="2400" b="1" cap="all" dirty="0" smtClean="0"/>
            </a:br>
            <a:r>
              <a:rPr lang="en-US" sz="2400" b="1" cap="all" dirty="0" smtClean="0"/>
              <a:t>USING JAVA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Paulo </a:t>
            </a:r>
            <a:r>
              <a:rPr lang="en-US" sz="2400" b="1" dirty="0" err="1" smtClean="0"/>
              <a:t>Brasko</a:t>
            </a:r>
            <a:r>
              <a:rPr lang="en-US" sz="2400" b="1" dirty="0" smtClean="0"/>
              <a:t> Ferreira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2018</a:t>
            </a:r>
            <a:endParaRPr lang="en-US" sz="2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pic>
        <p:nvPicPr>
          <p:cNvPr id="1026" name="Picture 2" descr="http://designyoutrust.com/wp-content/uploads6/lab10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667000"/>
            <a:ext cx="4152900" cy="23342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names always start with upper case letters and the rest in lower case:</a:t>
            </a:r>
          </a:p>
          <a:p>
            <a:pPr lvl="1"/>
            <a:r>
              <a:rPr lang="en-US" dirty="0" smtClean="0"/>
              <a:t>Example:	public class </a:t>
            </a:r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icycle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Method names always start with lower case letters</a:t>
            </a:r>
          </a:p>
          <a:p>
            <a:pPr lvl="1"/>
            <a:r>
              <a:rPr lang="en-US" dirty="0" smtClean="0"/>
              <a:t>Example: 	private void </a:t>
            </a:r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valuate()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Variable names always start with lower case:</a:t>
            </a:r>
          </a:p>
          <a:p>
            <a:pPr lvl="1"/>
            <a:r>
              <a:rPr lang="en-US" dirty="0" smtClean="0"/>
              <a:t>Example: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dirty="0" smtClean="0"/>
              <a:t>umber = 10;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Convention (continuation)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that contain two or more words, we capitalize the initial of the words as follows:</a:t>
            </a:r>
          </a:p>
          <a:p>
            <a:pPr lvl="1"/>
            <a:r>
              <a:rPr lang="en-US" dirty="0" smtClean="0"/>
              <a:t>For classes:	public class </a:t>
            </a:r>
            <a:r>
              <a:rPr lang="en-US" b="1" dirty="0" err="1" smtClean="0">
                <a:solidFill>
                  <a:srgbClr val="FFFF00"/>
                </a:solidFill>
              </a:rPr>
              <a:t>R</a:t>
            </a:r>
            <a:r>
              <a:rPr lang="en-US" dirty="0" err="1" smtClean="0"/>
              <a:t>acing</a:t>
            </a:r>
            <a:r>
              <a:rPr lang="en-US" b="1" dirty="0" err="1" smtClean="0">
                <a:solidFill>
                  <a:srgbClr val="FFFF00"/>
                </a:solidFill>
              </a:rPr>
              <a:t>B</a:t>
            </a:r>
            <a:r>
              <a:rPr lang="en-US" dirty="0" err="1" smtClean="0"/>
              <a:t>ikes</a:t>
            </a:r>
            <a:endParaRPr lang="en-US" dirty="0" smtClean="0"/>
          </a:p>
          <a:p>
            <a:pPr lvl="1"/>
            <a:r>
              <a:rPr lang="en-US" dirty="0" smtClean="0"/>
              <a:t>For methods:	private void </a:t>
            </a:r>
            <a:r>
              <a:rPr lang="en-US" b="1" dirty="0" err="1" smtClean="0">
                <a:solidFill>
                  <a:srgbClr val="FFFF00"/>
                </a:solidFill>
              </a:rPr>
              <a:t>c</a:t>
            </a:r>
            <a:r>
              <a:rPr lang="en-US" dirty="0" err="1" smtClean="0"/>
              <a:t>alculate</a:t>
            </a:r>
            <a:r>
              <a:rPr lang="en-US" b="1" dirty="0" err="1" smtClean="0">
                <a:solidFill>
                  <a:srgbClr val="FFFF00"/>
                </a:solidFill>
              </a:rPr>
              <a:t>A</a:t>
            </a:r>
            <a:r>
              <a:rPr lang="en-US" dirty="0" err="1" smtClean="0"/>
              <a:t>nnual</a:t>
            </a:r>
            <a:r>
              <a:rPr lang="en-US" b="1" dirty="0" err="1" smtClean="0">
                <a:solidFill>
                  <a:srgbClr val="FFFF00"/>
                </a:solidFill>
              </a:rPr>
              <a:t>T</a:t>
            </a:r>
            <a:r>
              <a:rPr lang="en-US" dirty="0" err="1" smtClean="0"/>
              <a:t>ax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For variables: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</a:t>
            </a:r>
            <a:r>
              <a:rPr lang="en-US" dirty="0" err="1" smtClean="0"/>
              <a:t>umber</a:t>
            </a:r>
            <a:r>
              <a:rPr lang="en-US" b="1" dirty="0" err="1" smtClean="0">
                <a:solidFill>
                  <a:srgbClr val="FFFF00"/>
                </a:solidFill>
              </a:rPr>
              <a:t>O</a:t>
            </a:r>
            <a:r>
              <a:rPr lang="en-US" dirty="0" err="1" smtClean="0"/>
              <a:t>f</a:t>
            </a:r>
            <a:r>
              <a:rPr lang="en-US" b="1" dirty="0" err="1" smtClean="0">
                <a:solidFill>
                  <a:srgbClr val="FFFF00"/>
                </a:solidFill>
              </a:rPr>
              <a:t>K</a:t>
            </a:r>
            <a:r>
              <a:rPr lang="en-US" dirty="0" err="1" smtClean="0"/>
              <a:t>eys</a:t>
            </a:r>
            <a:r>
              <a:rPr lang="en-US" dirty="0" smtClean="0"/>
              <a:t> = 10;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55626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PayrollDialog.java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etbeans.org/images_www/v6/8/screenshots/java-editor.png"/>
          <p:cNvPicPr>
            <a:picLocks noChangeAspect="1" noChangeArrowheads="1"/>
          </p:cNvPicPr>
          <p:nvPr/>
        </p:nvPicPr>
        <p:blipFill>
          <a:blip r:embed="rId2" cstate="print"/>
          <a:srcRect r="17386" b="15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4800" y="13716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22860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32004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61722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9624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5486400"/>
            <a:ext cx="1524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Literals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Literals</a:t>
            </a:r>
            <a:endParaRPr lang="en-US" dirty="0"/>
          </a:p>
        </p:txBody>
      </p:sp>
      <p:pic>
        <p:nvPicPr>
          <p:cNvPr id="4" name="Picture 3" descr="#35814 Clip Art Graphic Of A Sky Blue Guy Character As Einstein by Jester 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2514600" cy="25146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04800" y="1143000"/>
            <a:ext cx="4953000" cy="1295400"/>
          </a:xfrm>
          <a:prstGeom prst="wedgeRoundRectCallout">
            <a:avLst>
              <a:gd name="adj1" fmla="val -34770"/>
              <a:gd name="adj2" fmla="val 121285"/>
              <a:gd name="adj3" fmla="val 16667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Literals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are </a:t>
            </a:r>
            <a:r>
              <a:rPr lang="en-US" sz="2000" dirty="0">
                <a:solidFill>
                  <a:schemeClr val="bg1"/>
                </a:solidFill>
              </a:rPr>
              <a:t>constant </a:t>
            </a:r>
            <a:r>
              <a:rPr lang="en-US" sz="2000" dirty="0" smtClean="0">
                <a:solidFill>
                  <a:schemeClr val="bg1"/>
                </a:solidFill>
              </a:rPr>
              <a:t>values in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smtClean="0">
                <a:solidFill>
                  <a:schemeClr val="bg1"/>
                </a:solidFill>
              </a:rPr>
              <a:t>program. </a:t>
            </a:r>
            <a:r>
              <a:rPr lang="en-US" sz="2000" dirty="0">
                <a:solidFill>
                  <a:schemeClr val="bg1"/>
                </a:solidFill>
              </a:rPr>
              <a:t>Literals represent numerical (integer or floating-point), character, </a:t>
            </a:r>
            <a:r>
              <a:rPr lang="en-US" sz="2000" dirty="0" err="1">
                <a:solidFill>
                  <a:schemeClr val="bg1"/>
                </a:solidFill>
              </a:rPr>
              <a:t>boolean</a:t>
            </a:r>
            <a:r>
              <a:rPr lang="en-US" sz="2000" dirty="0">
                <a:solidFill>
                  <a:schemeClr val="bg1"/>
                </a:solidFill>
              </a:rPr>
              <a:t> or string values.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1219200"/>
            <a:ext cx="34290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Integer literals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lain" startAt="33"/>
            </a:pPr>
            <a:r>
              <a:rPr lang="en-US" dirty="0" smtClean="0">
                <a:solidFill>
                  <a:schemeClr val="bg1"/>
                </a:solidFill>
              </a:rPr>
              <a:t>0   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</a:p>
          <a:p>
            <a:pPr marL="342900" indent="-342900"/>
            <a:endParaRPr lang="en-US" dirty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Floating-point </a:t>
            </a:r>
            <a:r>
              <a:rPr lang="en-US" dirty="0">
                <a:solidFill>
                  <a:schemeClr val="bg1"/>
                </a:solidFill>
              </a:rPr>
              <a:t>literals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  0.3   3.14</a:t>
            </a: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Character </a:t>
            </a:r>
            <a:r>
              <a:rPr lang="en-US" dirty="0">
                <a:solidFill>
                  <a:schemeClr val="bg1"/>
                </a:solidFill>
              </a:rPr>
              <a:t>literals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'('   'R</a:t>
            </a:r>
            <a:r>
              <a:rPr lang="en-US" dirty="0">
                <a:solidFill>
                  <a:schemeClr val="bg1"/>
                </a:solidFill>
              </a:rPr>
              <a:t>' </a:t>
            </a:r>
            <a:r>
              <a:rPr lang="en-US" dirty="0" smtClean="0">
                <a:solidFill>
                  <a:schemeClr val="bg1"/>
                </a:solidFill>
              </a:rPr>
              <a:t>  'r</a:t>
            </a:r>
            <a:r>
              <a:rPr lang="en-US" dirty="0">
                <a:solidFill>
                  <a:schemeClr val="bg1"/>
                </a:solidFill>
              </a:rPr>
              <a:t>' </a:t>
            </a:r>
            <a:r>
              <a:rPr lang="en-US" dirty="0" smtClean="0">
                <a:solidFill>
                  <a:schemeClr val="bg1"/>
                </a:solidFill>
              </a:rPr>
              <a:t>  '{‘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Boolean </a:t>
            </a:r>
            <a:r>
              <a:rPr lang="en-US" dirty="0">
                <a:solidFill>
                  <a:schemeClr val="bg1"/>
                </a:solidFill>
              </a:rPr>
              <a:t>literals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true    false</a:t>
            </a: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String </a:t>
            </a:r>
            <a:r>
              <a:rPr lang="en-US" dirty="0">
                <a:solidFill>
                  <a:schemeClr val="bg1"/>
                </a:solidFill>
              </a:rPr>
              <a:t>literals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</a:rPr>
              <a:t>language" </a:t>
            </a:r>
            <a:r>
              <a:rPr lang="en-US" dirty="0" smtClean="0">
                <a:solidFill>
                  <a:schemeClr val="bg1"/>
                </a:solidFill>
              </a:rPr>
              <a:t>   "0.2"   "</a:t>
            </a:r>
            <a:r>
              <a:rPr lang="en-US" dirty="0">
                <a:solidFill>
                  <a:schemeClr val="bg1"/>
                </a:solidFill>
              </a:rPr>
              <a:t>r" </a:t>
            </a:r>
            <a:r>
              <a:rPr lang="en-US" dirty="0" smtClean="0">
                <a:solidFill>
                  <a:schemeClr val="bg1"/>
                </a:solidFill>
              </a:rPr>
              <a:t>  ""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types</a:t>
            </a:r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and data types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11" y="2561333"/>
            <a:ext cx="1729689" cy="162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019174" y="1066800"/>
            <a:ext cx="5381626" cy="1295400"/>
          </a:xfrm>
          <a:prstGeom prst="cloudCallout">
            <a:avLst>
              <a:gd name="adj1" fmla="val -32618"/>
              <a:gd name="adj2" fmla="val 77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is the following command telling us ???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int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weekDays</a:t>
            </a:r>
            <a:r>
              <a:rPr lang="en-US" sz="2000" b="1" dirty="0" smtClean="0">
                <a:solidFill>
                  <a:srgbClr val="FF0000"/>
                </a:solidFill>
              </a:rPr>
              <a:t> = 7;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65811" y="5105400"/>
            <a:ext cx="5943600" cy="1752600"/>
          </a:xfrm>
          <a:prstGeom prst="cloudCallout">
            <a:avLst>
              <a:gd name="adj1" fmla="val -20456"/>
              <a:gd name="adj2" fmla="val -8586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Besides “</a:t>
            </a:r>
            <a:r>
              <a:rPr lang="en-US" sz="2600" dirty="0" err="1" smtClean="0">
                <a:solidFill>
                  <a:schemeClr val="bg1"/>
                </a:solidFill>
              </a:rPr>
              <a:t>int</a:t>
            </a:r>
            <a:r>
              <a:rPr lang="en-US" sz="2600" dirty="0" smtClean="0">
                <a:solidFill>
                  <a:schemeClr val="bg1"/>
                </a:solidFill>
              </a:rPr>
              <a:t>”, what other “primitive” data types are available in Java?</a:t>
            </a:r>
            <a:endParaRPr lang="en-US" sz="2600" b="1" dirty="0" smtClean="0">
              <a:solidFill>
                <a:srgbClr val="FF000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57" y="3000929"/>
            <a:ext cx="2438400" cy="22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571471">
            <a:off x="6973381" y="4362012"/>
            <a:ext cx="11430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weekDays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71" y="2569180"/>
            <a:ext cx="3637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Down Arrow 3"/>
          <p:cNvSpPr/>
          <p:nvPr/>
        </p:nvSpPr>
        <p:spPr>
          <a:xfrm>
            <a:off x="7620171" y="3217624"/>
            <a:ext cx="36377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6215"/>
            <a:ext cx="3036597" cy="19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261498" y="3903424"/>
            <a:ext cx="767702" cy="104957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57800" y="4181475"/>
            <a:ext cx="1447800" cy="466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Primitive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39825" indent="-1139825">
              <a:buNone/>
            </a:pPr>
            <a:r>
              <a:rPr lang="en-US" b="1" dirty="0" smtClean="0">
                <a:solidFill>
                  <a:srgbClr val="FFFF66"/>
                </a:solidFill>
              </a:rPr>
              <a:t>byte: </a:t>
            </a:r>
            <a:r>
              <a:rPr lang="en-US" dirty="0" smtClean="0"/>
              <a:t>	The byte data type is an </a:t>
            </a:r>
            <a:r>
              <a:rPr lang="en-US" dirty="0" smtClean="0">
                <a:solidFill>
                  <a:srgbClr val="FFFF00"/>
                </a:solidFill>
              </a:rPr>
              <a:t>8-bit signed</a:t>
            </a:r>
            <a:r>
              <a:rPr lang="en-US" dirty="0" smtClean="0"/>
              <a:t> integer. It has a minimum value of </a:t>
            </a:r>
            <a:r>
              <a:rPr lang="en-US" dirty="0" smtClean="0">
                <a:solidFill>
                  <a:srgbClr val="FFFF00"/>
                </a:solidFill>
              </a:rPr>
              <a:t>-128</a:t>
            </a:r>
            <a:r>
              <a:rPr lang="en-US" dirty="0" smtClean="0"/>
              <a:t> and a maximum value of </a:t>
            </a:r>
            <a:r>
              <a:rPr lang="en-US" dirty="0" smtClean="0">
                <a:solidFill>
                  <a:srgbClr val="FFFF00"/>
                </a:solidFill>
              </a:rPr>
              <a:t>127</a:t>
            </a:r>
            <a:r>
              <a:rPr lang="en-US" dirty="0" smtClean="0"/>
              <a:t> (inclusive). </a:t>
            </a:r>
          </a:p>
          <a:p>
            <a:endParaRPr lang="en-US" dirty="0" smtClean="0"/>
          </a:p>
          <a:p>
            <a:pPr marL="1089025" indent="-1089025">
              <a:buNone/>
            </a:pPr>
            <a:r>
              <a:rPr lang="en-US" b="1" dirty="0" smtClean="0">
                <a:solidFill>
                  <a:srgbClr val="FFFF66"/>
                </a:solidFill>
              </a:rPr>
              <a:t>short:</a:t>
            </a:r>
            <a:r>
              <a:rPr lang="en-US" dirty="0" smtClean="0"/>
              <a:t> 	The short data type is a</a:t>
            </a:r>
            <a:r>
              <a:rPr lang="en-US" dirty="0" smtClean="0">
                <a:solidFill>
                  <a:srgbClr val="FFFF00"/>
                </a:solidFill>
              </a:rPr>
              <a:t> 16-bit signed</a:t>
            </a:r>
            <a:r>
              <a:rPr lang="en-US" dirty="0" smtClean="0"/>
              <a:t> integer. It has a minimum value of </a:t>
            </a:r>
            <a:r>
              <a:rPr lang="en-US" dirty="0" smtClean="0">
                <a:solidFill>
                  <a:srgbClr val="FFFF00"/>
                </a:solidFill>
              </a:rPr>
              <a:t>-32,768</a:t>
            </a:r>
            <a:r>
              <a:rPr lang="en-US" dirty="0" smtClean="0"/>
              <a:t> and a maximum value of </a:t>
            </a:r>
            <a:r>
              <a:rPr lang="en-US" dirty="0" smtClean="0">
                <a:solidFill>
                  <a:srgbClr val="FFFF00"/>
                </a:solidFill>
              </a:rPr>
              <a:t>32,767</a:t>
            </a:r>
            <a:r>
              <a:rPr lang="en-US" dirty="0" smtClean="0"/>
              <a:t> (inclusive). </a:t>
            </a:r>
          </a:p>
          <a:p>
            <a:endParaRPr lang="en-US" dirty="0" smtClean="0"/>
          </a:p>
          <a:p>
            <a:pPr marL="1139825" indent="-1139825">
              <a:buNone/>
            </a:pPr>
            <a:r>
              <a:rPr lang="en-US" b="1" dirty="0" err="1" smtClean="0">
                <a:solidFill>
                  <a:srgbClr val="FFFF66"/>
                </a:solidFill>
              </a:rPr>
              <a:t>int</a:t>
            </a:r>
            <a:r>
              <a:rPr lang="en-US" b="1" dirty="0" smtClean="0">
                <a:solidFill>
                  <a:srgbClr val="FFFF66"/>
                </a:solidFill>
              </a:rPr>
              <a:t>:</a:t>
            </a:r>
            <a:r>
              <a:rPr lang="en-US" dirty="0" smtClean="0"/>
              <a:t> 	The </a:t>
            </a:r>
            <a:r>
              <a:rPr lang="en-US" dirty="0" err="1" smtClean="0"/>
              <a:t>int</a:t>
            </a:r>
            <a:r>
              <a:rPr lang="en-US" dirty="0" smtClean="0"/>
              <a:t> data type is a </a:t>
            </a:r>
            <a:r>
              <a:rPr lang="en-US" dirty="0" smtClean="0">
                <a:solidFill>
                  <a:srgbClr val="FFFF00"/>
                </a:solidFill>
              </a:rPr>
              <a:t>32-bit signed</a:t>
            </a:r>
            <a:r>
              <a:rPr lang="en-US" dirty="0" smtClean="0"/>
              <a:t> integer. It has a minimum value of </a:t>
            </a:r>
            <a:r>
              <a:rPr lang="en-US" dirty="0" smtClean="0">
                <a:solidFill>
                  <a:srgbClr val="FFFF00"/>
                </a:solidFill>
              </a:rPr>
              <a:t>-2,147,483,648</a:t>
            </a:r>
            <a:r>
              <a:rPr lang="en-US" dirty="0" smtClean="0"/>
              <a:t> and a maximum value of </a:t>
            </a:r>
            <a:r>
              <a:rPr lang="en-US" dirty="0" smtClean="0">
                <a:solidFill>
                  <a:srgbClr val="FFFF00"/>
                </a:solidFill>
              </a:rPr>
              <a:t>2,147,483,647</a:t>
            </a:r>
            <a:r>
              <a:rPr lang="en-US" dirty="0" smtClean="0"/>
              <a:t> (inclusive). </a:t>
            </a:r>
          </a:p>
          <a:p>
            <a:endParaRPr lang="en-US" dirty="0" smtClean="0"/>
          </a:p>
          <a:p>
            <a:pPr marL="1139825" indent="-1139825">
              <a:buNone/>
            </a:pPr>
            <a:r>
              <a:rPr lang="en-US" b="1" dirty="0" smtClean="0">
                <a:solidFill>
                  <a:srgbClr val="FFFF66"/>
                </a:solidFill>
              </a:rPr>
              <a:t>long:</a:t>
            </a:r>
            <a:r>
              <a:rPr lang="en-US" dirty="0" smtClean="0"/>
              <a:t> 	The long data type is a </a:t>
            </a:r>
            <a:r>
              <a:rPr lang="en-US" dirty="0" smtClean="0">
                <a:solidFill>
                  <a:srgbClr val="FFFF00"/>
                </a:solidFill>
              </a:rPr>
              <a:t>64-bit signed</a:t>
            </a:r>
            <a:r>
              <a:rPr lang="en-US" dirty="0" smtClean="0"/>
              <a:t>. It has a minimum value of -</a:t>
            </a:r>
            <a:r>
              <a:rPr lang="en-US" dirty="0" smtClean="0">
                <a:solidFill>
                  <a:srgbClr val="FFFF00"/>
                </a:solidFill>
              </a:rPr>
              <a:t>9,223,372,036,854,775,808</a:t>
            </a:r>
            <a:r>
              <a:rPr lang="en-US" dirty="0" smtClean="0"/>
              <a:t> and a maximum value of </a:t>
            </a:r>
            <a:r>
              <a:rPr lang="en-US" dirty="0" smtClean="0">
                <a:solidFill>
                  <a:srgbClr val="FFFF00"/>
                </a:solidFill>
              </a:rPr>
              <a:t>9,223,372,036,854,775,807</a:t>
            </a:r>
            <a:r>
              <a:rPr lang="en-US" dirty="0" smtClean="0"/>
              <a:t> (inclusive). 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and primitive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89075" indent="-1489075"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float:</a:t>
            </a:r>
            <a:r>
              <a:rPr lang="en-US" sz="2400" dirty="0" smtClean="0"/>
              <a:t> 	The float data type is a single-precision </a:t>
            </a:r>
            <a:r>
              <a:rPr lang="en-US" sz="2400" dirty="0" smtClean="0">
                <a:solidFill>
                  <a:srgbClr val="FFFF00"/>
                </a:solidFill>
              </a:rPr>
              <a:t>32-bit</a:t>
            </a:r>
            <a:r>
              <a:rPr lang="en-US" sz="2400" dirty="0" smtClean="0"/>
              <a:t> IEEE 754 floating point. </a:t>
            </a:r>
          </a:p>
          <a:p>
            <a:pPr marL="1489075" indent="-1489075">
              <a:buNone/>
            </a:pPr>
            <a:endParaRPr lang="en-US" sz="2400" dirty="0" smtClean="0"/>
          </a:p>
          <a:p>
            <a:pPr marL="1489075" indent="-1489075"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double:</a:t>
            </a:r>
            <a:r>
              <a:rPr lang="en-US" sz="2400" dirty="0" smtClean="0"/>
              <a:t> 	The double data type is a double-precision </a:t>
            </a:r>
            <a:r>
              <a:rPr lang="en-US" sz="2400" dirty="0" smtClean="0">
                <a:solidFill>
                  <a:srgbClr val="FFFF00"/>
                </a:solidFill>
              </a:rPr>
              <a:t>64-bit</a:t>
            </a:r>
            <a:r>
              <a:rPr lang="en-US" sz="2400" dirty="0" smtClean="0"/>
              <a:t> IEEE 754 floating point. </a:t>
            </a:r>
          </a:p>
          <a:p>
            <a:pPr marL="1489075" indent="-1489075">
              <a:buNone/>
            </a:pPr>
            <a:endParaRPr lang="en-US" sz="2400" dirty="0" smtClean="0"/>
          </a:p>
          <a:p>
            <a:pPr marL="1489075" indent="-1489075">
              <a:buNone/>
            </a:pPr>
            <a:r>
              <a:rPr lang="en-US" sz="2400" b="1" dirty="0" err="1" smtClean="0">
                <a:solidFill>
                  <a:srgbClr val="FFFF66"/>
                </a:solidFill>
              </a:rPr>
              <a:t>boolean</a:t>
            </a:r>
            <a:r>
              <a:rPr lang="en-US" sz="2400" b="1" dirty="0" smtClean="0">
                <a:solidFill>
                  <a:srgbClr val="FFFF66"/>
                </a:solidFill>
              </a:rPr>
              <a:t>:	</a:t>
            </a:r>
            <a:r>
              <a:rPr lang="en-US" sz="2400" dirty="0" smtClean="0"/>
              <a:t>The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data type has only two possible values: </a:t>
            </a:r>
            <a:r>
              <a:rPr lang="en-US" sz="2400" dirty="0" smtClean="0">
                <a:solidFill>
                  <a:srgbClr val="FFFF00"/>
                </a:solidFill>
              </a:rPr>
              <a:t>true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false</a:t>
            </a:r>
            <a:r>
              <a:rPr lang="en-US" sz="2400" dirty="0" smtClean="0"/>
              <a:t>. </a:t>
            </a:r>
          </a:p>
          <a:p>
            <a:pPr marL="1489075" indent="-1489075">
              <a:buNone/>
            </a:pPr>
            <a:endParaRPr lang="en-US" sz="2400" dirty="0" smtClean="0"/>
          </a:p>
          <a:p>
            <a:pPr marL="1489075" indent="-1489075"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char:</a:t>
            </a:r>
            <a:r>
              <a:rPr lang="en-US" sz="2400" dirty="0" smtClean="0"/>
              <a:t>	The char data type is a single </a:t>
            </a:r>
            <a:r>
              <a:rPr lang="en-US" sz="2400" dirty="0" smtClean="0">
                <a:solidFill>
                  <a:srgbClr val="FFFF00"/>
                </a:solidFill>
              </a:rPr>
              <a:t>16-bit</a:t>
            </a:r>
            <a:r>
              <a:rPr lang="en-US" sz="2400" dirty="0" smtClean="0"/>
              <a:t> Unicode character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Java Fundamentals</a:t>
            </a:r>
            <a:endParaRPr lang="en-US" dirty="0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2333625" cy="16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5240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IntegerVariables.java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0574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Letters.java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5908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Letters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.java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1242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Sale.java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36576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StringDemo.java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1910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StringLength.java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between</a:t>
            </a:r>
            <a:br>
              <a:rPr lang="en-US" dirty="0" smtClean="0"/>
            </a:br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Be careful when handling variables of different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types can fit on bigger types</a:t>
            </a:r>
          </a:p>
          <a:p>
            <a:pPr lvl="1"/>
            <a:r>
              <a:rPr lang="en-US" sz="2000" dirty="0" smtClean="0"/>
              <a:t>Example:   </a:t>
            </a:r>
            <a:r>
              <a:rPr lang="en-US" sz="2000" dirty="0" err="1" smtClean="0"/>
              <a:t>int</a:t>
            </a:r>
            <a:r>
              <a:rPr lang="en-US" sz="2000" dirty="0" smtClean="0"/>
              <a:t> a = 10; double b;  b = a;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Big types do not fit in small variables</a:t>
            </a:r>
          </a:p>
          <a:p>
            <a:pPr lvl="1"/>
            <a:r>
              <a:rPr lang="en-US" sz="2000" dirty="0" smtClean="0"/>
              <a:t>Example:  double b = 10.5;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a;   a = b;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However, sometimes we can make it fit!</a:t>
            </a:r>
          </a:p>
          <a:p>
            <a:pPr lvl="1"/>
            <a:r>
              <a:rPr lang="en-US" sz="2000" dirty="0" smtClean="0"/>
              <a:t>We can use </a:t>
            </a:r>
            <a:r>
              <a:rPr lang="en-US" sz="2000" dirty="0" smtClean="0">
                <a:solidFill>
                  <a:srgbClr val="FFFF00"/>
                </a:solidFill>
              </a:rPr>
              <a:t>casting</a:t>
            </a:r>
            <a:r>
              <a:rPr lang="en-US" sz="2000" dirty="0" smtClean="0"/>
              <a:t> to fit one big value into a small variable</a:t>
            </a:r>
          </a:p>
          <a:p>
            <a:pPr lvl="1"/>
            <a:r>
              <a:rPr lang="en-US" sz="2000" dirty="0" smtClean="0"/>
              <a:t>Example: double b = 10.9;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a;   a =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int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r>
              <a:rPr lang="en-US" sz="2000" dirty="0" smtClean="0"/>
              <a:t> b;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See Variable.java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alternative ending for Cinderella story…</a:t>
            </a:r>
            <a:endParaRPr lang="en-US" sz="3600" dirty="0"/>
          </a:p>
        </p:txBody>
      </p:sp>
      <p:pic>
        <p:nvPicPr>
          <p:cNvPr id="88066" name="Picture 2" descr="http://2.bp.blogspot.com/-k0-LNMpAQGg/UDld1xDLP1I/AAAAAAAAAt0/Xx19iQyC4bs/s400/cinde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4876800" cy="310896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85800" y="1066800"/>
            <a:ext cx="5791200" cy="1524000"/>
          </a:xfrm>
          <a:prstGeom prst="cloudCallout">
            <a:avLst>
              <a:gd name="adj1" fmla="val -13385"/>
              <a:gd name="adj2" fmla="val 7604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Now that I am using the Java casting feature, her shoes fit like a glove…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don’t we always use Double instead of byte, short, </a:t>
            </a:r>
            <a:r>
              <a:rPr lang="en-US" sz="3200" dirty="0" err="1" smtClean="0"/>
              <a:t>int</a:t>
            </a:r>
            <a:r>
              <a:rPr lang="en-US" sz="3200" dirty="0" smtClean="0"/>
              <a:t>, and float and stop worrying about how big the number can be inside them?</a:t>
            </a:r>
            <a:endParaRPr lang="en-US" sz="3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2590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13896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283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3590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609600" y="4419600"/>
            <a:ext cx="4419600" cy="457200"/>
            <a:chOff x="609600" y="5257800"/>
            <a:chExt cx="4419600" cy="457200"/>
          </a:xfrm>
        </p:grpSpPr>
        <p:sp>
          <p:nvSpPr>
            <p:cNvPr id="6" name="Rectangle 5"/>
            <p:cNvSpPr/>
            <p:nvPr/>
          </p:nvSpPr>
          <p:spPr>
            <a:xfrm>
              <a:off x="609600" y="5334000"/>
              <a:ext cx="2743200" cy="304800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3505200" y="5257800"/>
              <a:ext cx="1524000" cy="457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81600" y="4114800"/>
            <a:ext cx="373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always a limit of how much memory a laptop, cell phone, coffee maker has.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5495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don’t we define all </a:t>
            </a:r>
            <a:br>
              <a:rPr lang="en-US" sz="3200" dirty="0" smtClean="0"/>
            </a:br>
            <a:r>
              <a:rPr lang="en-US" sz="3200" dirty="0" smtClean="0"/>
              <a:t>numerical variables as double ?</a:t>
            </a:r>
            <a:endParaRPr lang="en-US" sz="3200" dirty="0"/>
          </a:p>
        </p:txBody>
      </p:sp>
      <p:pic>
        <p:nvPicPr>
          <p:cNvPr id="78850" name="Picture 2" descr="http://www.mutualscrew.com/blog/assets/content/storage-cabin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562600" cy="417195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791200" y="1219200"/>
            <a:ext cx="3352800" cy="2133600"/>
          </a:xfrm>
          <a:prstGeom prst="cloudCallout">
            <a:avLst>
              <a:gd name="adj1" fmla="val -70521"/>
              <a:gd name="adj2" fmla="val -215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I though that I was going to do a Kitchen advertisement…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628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Transfer over the internet</a:t>
            </a:r>
            <a:endParaRPr lang="en-US" dirty="0"/>
          </a:p>
        </p:txBody>
      </p:sp>
      <p:pic>
        <p:nvPicPr>
          <p:cNvPr id="2050" name="Picture 2" descr="https://encrypted-tbn3.gstatic.com/images?q=tbn:ANd9GcRxbiuPCrlQMFViI8gN6RDDWQKoDV96KETll74EwiLeHml-Wfj0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886200" cy="2590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458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Another problem in having all variables defined as double:</a:t>
            </a:r>
          </a:p>
          <a:p>
            <a:endParaRPr lang="en-US" sz="2000" dirty="0" smtClean="0"/>
          </a:p>
          <a:p>
            <a:r>
              <a:rPr lang="en-US" sz="2000" dirty="0" smtClean="0"/>
              <a:t>Your program can become large in size and the bigger your program is the more it takes to be downloaded/transferred over the internet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7623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utchmagonline.com/wp-content/uploads/2012/06/Woman-Thinking.jpeg"/>
          <p:cNvPicPr>
            <a:picLocks noChangeAspect="1" noChangeArrowheads="1"/>
          </p:cNvPicPr>
          <p:nvPr/>
        </p:nvPicPr>
        <p:blipFill>
          <a:blip r:embed="rId2" cstate="print"/>
          <a:srcRect l="37276"/>
          <a:stretch>
            <a:fillRect/>
          </a:stretch>
        </p:blipFill>
        <p:spPr bwMode="auto">
          <a:xfrm>
            <a:off x="1600200" y="3276600"/>
            <a:ext cx="1666875" cy="2667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514600" y="914400"/>
            <a:ext cx="5791200" cy="2133600"/>
          </a:xfrm>
          <a:prstGeom prst="cloudCallout">
            <a:avLst>
              <a:gd name="adj1" fmla="val -41371"/>
              <a:gd name="adj2" fmla="val 6784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Why we keep talking about “primitive” data types?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there other types out there?</a:t>
            </a:r>
          </a:p>
        </p:txBody>
      </p:sp>
    </p:spTree>
    <p:extLst>
      <p:ext uri="{BB962C8B-B14F-4D97-AF65-F5344CB8AC3E}">
        <p14:creationId xmlns:p14="http://schemas.microsoft.com/office/powerpoint/2010/main" val="16836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data types:</a:t>
            </a:r>
          </a:p>
          <a:p>
            <a:pPr lvl="1"/>
            <a:r>
              <a:rPr lang="en-US" dirty="0" smtClean="0"/>
              <a:t>All the ones discussed so far (double, </a:t>
            </a:r>
            <a:r>
              <a:rPr lang="en-US" dirty="0" err="1" smtClean="0"/>
              <a:t>int</a:t>
            </a:r>
            <a:r>
              <a:rPr lang="en-US" dirty="0" smtClean="0"/>
              <a:t>, float, </a:t>
            </a:r>
            <a:r>
              <a:rPr lang="en-US" dirty="0" err="1" smtClean="0"/>
              <a:t>boolean</a:t>
            </a:r>
            <a:r>
              <a:rPr lang="en-US" dirty="0" smtClean="0"/>
              <a:t>, etc.)</a:t>
            </a:r>
          </a:p>
          <a:p>
            <a:pPr lvl="1"/>
            <a:endParaRPr lang="en-US" dirty="0"/>
          </a:p>
          <a:p>
            <a:r>
              <a:rPr lang="en-US" dirty="0" smtClean="0"/>
              <a:t>Class data type:</a:t>
            </a:r>
          </a:p>
          <a:p>
            <a:pPr lvl="1"/>
            <a:r>
              <a:rPr lang="en-US" dirty="0" smtClean="0"/>
              <a:t>An object from a given class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 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Parts of a program</a:t>
            </a:r>
          </a:p>
          <a:p>
            <a:pPr lvl="1"/>
            <a:r>
              <a:rPr lang="en-US" dirty="0" smtClean="0"/>
              <a:t>Variables, methods, and classes</a:t>
            </a:r>
          </a:p>
          <a:p>
            <a:pPr lvl="2"/>
            <a:r>
              <a:rPr lang="en-US" dirty="0" smtClean="0"/>
              <a:t>Naming convention</a:t>
            </a:r>
          </a:p>
          <a:p>
            <a:pPr lvl="1"/>
            <a:r>
              <a:rPr lang="en-US" dirty="0" smtClean="0"/>
              <a:t>Data types: Primitive versus class types</a:t>
            </a:r>
          </a:p>
          <a:p>
            <a:pPr lvl="1"/>
            <a:r>
              <a:rPr lang="en-US" dirty="0" smtClean="0"/>
              <a:t>Arithmetic Operators</a:t>
            </a:r>
          </a:p>
          <a:p>
            <a:pPr lvl="1"/>
            <a:r>
              <a:rPr lang="en-US" dirty="0" smtClean="0"/>
              <a:t>The Math Class</a:t>
            </a:r>
          </a:p>
          <a:p>
            <a:pPr lvl="1"/>
            <a:r>
              <a:rPr lang="en-US" dirty="0" smtClean="0"/>
              <a:t>Conversion between primitive data types</a:t>
            </a:r>
          </a:p>
          <a:p>
            <a:pPr lvl="1"/>
            <a:r>
              <a:rPr lang="en-US" dirty="0" smtClean="0"/>
              <a:t>Creating constants with the </a:t>
            </a:r>
            <a:r>
              <a:rPr lang="en-US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/>
              <a:t> keyword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819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74749"/>
            <a:ext cx="2438400" cy="221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571471">
            <a:off x="6257924" y="2935832"/>
            <a:ext cx="11430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weekDays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14" y="1143000"/>
            <a:ext cx="3637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Down Arrow 7"/>
          <p:cNvSpPr/>
          <p:nvPr/>
        </p:nvSpPr>
        <p:spPr>
          <a:xfrm>
            <a:off x="6904714" y="1791444"/>
            <a:ext cx="36377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762000" cy="1019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00600"/>
            <a:ext cx="895350" cy="100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60180"/>
            <a:ext cx="895350" cy="10904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1130"/>
            <a:ext cx="1066800" cy="1059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762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0226"/>
            <a:ext cx="1137497" cy="210026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219200" y="152400"/>
            <a:ext cx="4772025" cy="1295400"/>
          </a:xfrm>
          <a:prstGeom prst="cloudCallout">
            <a:avLst>
              <a:gd name="adj1" fmla="val -43567"/>
              <a:gd name="adj2" fmla="val 5975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 I get a box for my car in a U-Hall Store?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4657725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419600"/>
            <a:ext cx="1752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3429000" y="38100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76200" y="4657725"/>
            <a:ext cx="2667000" cy="371475"/>
          </a:xfrm>
          <a:prstGeom prst="wedgeRectCallout">
            <a:avLst>
              <a:gd name="adj1" fmla="val 68334"/>
              <a:gd name="adj2" fmla="val 100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car is not in the box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76200" y="5305425"/>
            <a:ext cx="2667000" cy="942975"/>
          </a:xfrm>
          <a:prstGeom prst="wedgeRectCallout">
            <a:avLst>
              <a:gd name="adj1" fmla="val 68691"/>
              <a:gd name="adj2" fmla="val -32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key is just a reference. The car is outside the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38" y="609600"/>
            <a:ext cx="1983309" cy="210026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356285" y="4853141"/>
            <a:ext cx="37162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33" y="3259067"/>
            <a:ext cx="2057400" cy="15109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38184" y="3282482"/>
            <a:ext cx="4421708" cy="1323439"/>
            <a:chOff x="152401" y="3759700"/>
            <a:chExt cx="4421708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152401" y="3759700"/>
              <a:ext cx="2817256" cy="132343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 reference to where the elephant object is placed in the memory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(</a:t>
              </a:r>
              <a:r>
                <a:rPr lang="en-US" sz="2000" b="1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0x12EF05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354909" y="4199021"/>
              <a:ext cx="1219200" cy="444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39106" y="5486400"/>
            <a:ext cx="1402962" cy="1066800"/>
            <a:chOff x="953323" y="5486400"/>
            <a:chExt cx="1402962" cy="106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323" y="5486400"/>
              <a:ext cx="1402962" cy="10668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18814" y="6019800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66"/>
                  </a:solidFill>
                </a:rPr>
                <a:t>long</a:t>
              </a:r>
              <a:endParaRPr lang="en-US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31" y="609600"/>
            <a:ext cx="2057400" cy="151090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4963238" y="609600"/>
            <a:ext cx="1983309" cy="2100262"/>
          </a:xfrm>
          <a:prstGeom prst="noSmoking">
            <a:avLst>
              <a:gd name="adj" fmla="val 72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981" y="5610225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Modify Simple.java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#35814 Clip Art Graphic Of A Sky Blue Guy Character As Einstein by Jester 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057400" cy="20574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04800" y="1143000"/>
            <a:ext cx="8382000" cy="2286000"/>
          </a:xfrm>
          <a:prstGeom prst="wedgeRoundRectCallout">
            <a:avLst>
              <a:gd name="adj1" fmla="val -35474"/>
              <a:gd name="adj2" fmla="val 87080"/>
              <a:gd name="adj3" fmla="val 16667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Primitive </a:t>
            </a: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ypes: their values are placed right into the allocated memory</a:t>
            </a:r>
          </a:p>
          <a:p>
            <a:endParaRPr lang="en-US" sz="8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Object Types: the allocated memory (variable) contains a reference to what object is and where the object is placed in memory </a:t>
            </a:r>
          </a:p>
          <a:p>
            <a:endParaRPr lang="en-US" sz="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difference has some implications on how these two types of variables are treated in Java (e.g., method arguments)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Operators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Operators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8282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 on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an integer number by another integer number will result in an integer value</a:t>
            </a:r>
          </a:p>
          <a:p>
            <a:pPr lvl="1"/>
            <a:r>
              <a:rPr lang="en-US" dirty="0" smtClean="0"/>
              <a:t>Example: 3/2 </a:t>
            </a:r>
            <a:r>
              <a:rPr lang="en-US" dirty="0" smtClean="0">
                <a:sym typeface="Wingdings" panose="05000000000000000000" pitchFamily="2" charset="2"/>
              </a:rPr>
              <a:t> 1 (not 1.5 as one would expect)</a:t>
            </a:r>
          </a:p>
          <a:p>
            <a:r>
              <a:rPr lang="en-US" dirty="0" smtClean="0"/>
              <a:t>The modulus and integer division can be very useful</a:t>
            </a:r>
          </a:p>
          <a:p>
            <a:pPr lvl="1"/>
            <a:r>
              <a:rPr lang="en-US" dirty="0" smtClean="0"/>
              <a:t>Example:  compute how many hours, minutes, and seconds are in 12340 seconds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try some examples…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Precedence </a:t>
            </a:r>
            <a:br>
              <a:rPr lang="en-US" dirty="0" smtClean="0"/>
            </a:br>
            <a:r>
              <a:rPr lang="en-US" dirty="0" smtClean="0"/>
              <a:t>in Java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18349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599"/>
            <a:ext cx="457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724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86100"/>
            <a:ext cx="3876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99709" y="4114800"/>
            <a:ext cx="4010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Most programmers do not memorize them all, and even those that do still use parentheses for clarity</a:t>
            </a:r>
          </a:p>
        </p:txBody>
      </p:sp>
    </p:spTree>
    <p:extLst>
      <p:ext uri="{BB962C8B-B14F-4D97-AF65-F5344CB8AC3E}">
        <p14:creationId xmlns:p14="http://schemas.microsoft.com/office/powerpoint/2010/main" val="12144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Java API</a:t>
            </a:r>
            <a:endParaRPr lang="en-US" dirty="0"/>
          </a:p>
        </p:txBody>
      </p:sp>
      <p:pic>
        <p:nvPicPr>
          <p:cNvPr id="91138" name="Picture 2" descr="http://static2.businessinsider.com/image/4d59658a4bd7c8a225300000/verizon-cto-we-dont-need-nokia-micros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 Presentation </a:t>
            </a:r>
            <a:r>
              <a:rPr lang="en-US" dirty="0" smtClean="0"/>
              <a:t>Outline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String class</a:t>
            </a:r>
          </a:p>
          <a:p>
            <a:pPr lvl="1"/>
            <a:r>
              <a:rPr lang="en-US" dirty="0"/>
              <a:t>Variable Scope</a:t>
            </a:r>
          </a:p>
          <a:p>
            <a:pPr lvl="1"/>
            <a:r>
              <a:rPr lang="en-US" dirty="0"/>
              <a:t>Comments</a:t>
            </a:r>
          </a:p>
          <a:p>
            <a:pPr lvl="1"/>
            <a:r>
              <a:rPr lang="en-US" dirty="0"/>
              <a:t>Programming style</a:t>
            </a:r>
          </a:p>
          <a:p>
            <a:pPr lvl="1"/>
            <a:r>
              <a:rPr lang="en-US" dirty="0"/>
              <a:t>Reading from the keyboard</a:t>
            </a:r>
          </a:p>
          <a:p>
            <a:pPr lvl="1"/>
            <a:r>
              <a:rPr lang="en-US" dirty="0"/>
              <a:t>Dialog boxes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Using the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r>
              <a:rPr lang="en-US" dirty="0" smtClean="0"/>
              <a:t>Let’s make a Java code that computes the length of a hypotenuse (side “c”) of a right angle triangle, based on the triangle sides “a” and “b”</a:t>
            </a:r>
            <a:endParaRPr lang="en-US" dirty="0"/>
          </a:p>
        </p:txBody>
      </p:sp>
      <p:pic>
        <p:nvPicPr>
          <p:cNvPr id="57346" name="Picture 2" descr="http://ncalculators.com/images/pythagoras-theorem.gif"/>
          <p:cNvPicPr>
            <a:picLocks noChangeAspect="1" noChangeArrowheads="1"/>
          </p:cNvPicPr>
          <p:nvPr/>
        </p:nvPicPr>
        <p:blipFill>
          <a:blip r:embed="rId2" cstate="print"/>
          <a:srcRect b="22759"/>
          <a:stretch>
            <a:fillRect/>
          </a:stretch>
        </p:blipFill>
        <p:spPr bwMode="auto">
          <a:xfrm>
            <a:off x="2667000" y="2819400"/>
            <a:ext cx="3838575" cy="2133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47800" y="5410200"/>
            <a:ext cx="6019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the equation to compute c?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Math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 web browser, search  for Java API Math:</a:t>
            </a:r>
          </a:p>
          <a:p>
            <a:r>
              <a:rPr lang="en-US" sz="2400" dirty="0" smtClean="0"/>
              <a:t>Let’s understand what the documentation is telling us about the methods input arguments and returning values</a:t>
            </a: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73" y="2819400"/>
            <a:ext cx="85693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Program Source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916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java.lang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.*;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HypotenuseCalculator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public static void main(String[]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double a = 3;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double b = 4;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double c;</a:t>
            </a:r>
          </a:p>
          <a:p>
            <a:pPr>
              <a:tabLst>
                <a:tab pos="457200" algn="l"/>
              </a:tabLst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// one way of doing the calculation…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double term1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Math.pow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(a,2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double term2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Math.pow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(b,2);</a:t>
            </a:r>
          </a:p>
          <a:p>
            <a:pPr>
              <a:tabLst>
                <a:tab pos="4572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double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sumOfTerms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term1 + term2;</a:t>
            </a:r>
          </a:p>
          <a:p>
            <a:pPr>
              <a:tabLst>
                <a:tab pos="4572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sumOfTerms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// another way of doing the calculation…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 Math.pow(a,2)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Math.pow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(b,2));</a:t>
            </a:r>
          </a:p>
          <a:p>
            <a:pPr>
              <a:tabLst>
                <a:tab pos="457200" algn="l"/>
              </a:tabLst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(c);</a:t>
            </a:r>
          </a:p>
          <a:p>
            <a:pPr>
              <a:tabLst>
                <a:tab pos="457200" algn="l"/>
              </a:tabLst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7252" y="61722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See HypotenuseCalculator.java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Math class, casting a float/double number into an integer, and using integer division can be used to round numbers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Let’s discuss these examples in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String Class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String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82341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A simple program demonstrating String objects.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StringDemo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public static void main(String[]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String greeting = "Good morning ";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String name = "Herman";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(greeting + name);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This program demonstrates a few of the String methods.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StringMethods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public static void main(String[]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String message = "Java is Great Fun!";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String upper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message.toUpperCase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String lower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message.toLowerCase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char letter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message.charAt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(2);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stringSize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message.length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(message);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(upper);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(lower);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(letter);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stringSize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0" y="5867400"/>
            <a:ext cx="3886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StringMethods.java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3200400" cy="1447800"/>
          </a:xfrm>
        </p:spPr>
        <p:txBody>
          <a:bodyPr/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69634" name="Picture 2" descr="http://us.123rf.com/400wm/400/400/jgroup/jgroup1005/jgroup100501264/7052661-high-resolution-3d-art-showing-a-maze-as-far-as-you-can-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2438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class Scope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public static void main(String[]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x;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// known to all code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withing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the main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x = 10;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if (x == 10)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20;     // known only to this IF block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("The value of x is: "  + x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+ "   the value of y is: " + y);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("The value of x is: "  + x );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("The value of y is: "  + y );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6172200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Scope.java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program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3 types of comments in java.</a:t>
            </a:r>
          </a:p>
          <a:p>
            <a:r>
              <a:rPr lang="en-US" dirty="0"/>
              <a:t>Single Line </a:t>
            </a:r>
            <a:r>
              <a:rPr lang="en-US" dirty="0" smtClean="0"/>
              <a:t>Comment </a:t>
            </a:r>
          </a:p>
          <a:p>
            <a:pPr marL="393192" lvl="1" indent="0">
              <a:buNone/>
            </a:pPr>
            <a:r>
              <a:rPr lang="en-US" dirty="0" smtClean="0"/>
              <a:t>// this method computes the average value</a:t>
            </a:r>
            <a:endParaRPr lang="en-US" dirty="0"/>
          </a:p>
          <a:p>
            <a:r>
              <a:rPr lang="en-US" dirty="0"/>
              <a:t>Multi Line </a:t>
            </a:r>
            <a:r>
              <a:rPr lang="en-US" dirty="0" smtClean="0"/>
              <a:t>Comment</a:t>
            </a:r>
          </a:p>
          <a:p>
            <a:pPr marL="393192" lvl="1" indent="0">
              <a:buNone/>
            </a:pPr>
            <a:r>
              <a:rPr lang="en-US" dirty="0" smtClean="0"/>
              <a:t>/*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This method computes the minimum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value between the coefficient A and B</a:t>
            </a:r>
          </a:p>
          <a:p>
            <a:pPr marL="393192" lvl="1" indent="0">
              <a:buNone/>
            </a:pPr>
            <a:r>
              <a:rPr lang="en-US" dirty="0" smtClean="0"/>
              <a:t>*/</a:t>
            </a:r>
            <a:endParaRPr lang="en-US" dirty="0"/>
          </a:p>
          <a:p>
            <a:r>
              <a:rPr lang="en-US" dirty="0"/>
              <a:t>Documentation </a:t>
            </a:r>
            <a:r>
              <a:rPr lang="en-US" dirty="0" smtClean="0"/>
              <a:t>Comment</a:t>
            </a:r>
          </a:p>
          <a:p>
            <a:pPr marL="393192" lvl="1" indent="0">
              <a:buNone/>
            </a:pPr>
            <a:r>
              <a:rPr lang="en-US" dirty="0" smtClean="0"/>
              <a:t>/**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This method computes the average value</a:t>
            </a:r>
          </a:p>
          <a:p>
            <a:pPr marL="393192" lvl="1" indent="0">
              <a:buNone/>
            </a:pPr>
            <a:r>
              <a:rPr lang="en-US" dirty="0" smtClean="0"/>
              <a:t>*/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http</a:t>
            </a:r>
            <a:r>
              <a:rPr lang="en-US" dirty="0">
                <a:solidFill>
                  <a:srgbClr val="FFFF00"/>
                </a:solidFill>
              </a:rPr>
              <a:t>://www.oracle.com/technetwork/articles/java/index-137868.html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Programming Style</a:t>
            </a:r>
            <a:br>
              <a:rPr lang="en-US" sz="4800" dirty="0" smtClean="0"/>
            </a:br>
            <a:r>
              <a:rPr lang="en-US" sz="4800" dirty="0" smtClean="0"/>
              <a:t>(aka “Java </a:t>
            </a:r>
            <a:r>
              <a:rPr lang="en-US" sz="4800" dirty="0"/>
              <a:t>Coding </a:t>
            </a:r>
            <a:r>
              <a:rPr lang="en-US" sz="4800" dirty="0" smtClean="0"/>
              <a:t>Standards”)</a:t>
            </a:r>
            <a:endParaRPr lang="en-US" sz="4800" dirty="0"/>
          </a:p>
        </p:txBody>
      </p:sp>
      <p:pic>
        <p:nvPicPr>
          <p:cNvPr id="67586" name="Picture 2" descr="https://encrypted-tbn0.gstatic.com/images?q=tbn:ANd9GcT0NhZNDcIpMY9f3fFewA2KFkIaw2Z1gfnPwo9mkWRy5JXDJzkI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85852"/>
            <a:ext cx="5181600" cy="282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868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class Compact {public static void main(String[]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shares=220;double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averagePrice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=14.67;System.out.println ("There were "+shares+" shares sold at $"+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averagePrice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+ 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 per share.");}}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86868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class Compact {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public static void main(String[]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shares=220;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double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averagePrice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=14.67;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("There were "+shares+" shares “ +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“sold at“ +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averagePrice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“per share.");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6172200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</a:t>
            </a:r>
            <a:r>
              <a:rPr lang="en-US" sz="2400" dirty="0" smtClean="0"/>
              <a:t>Compact.java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Java Coding 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line contains at most one simple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Adhere </a:t>
            </a:r>
            <a:r>
              <a:rPr lang="en-US" dirty="0"/>
              <a:t>to Naming Conventions </a:t>
            </a:r>
            <a:r>
              <a:rPr lang="en-US" dirty="0" smtClean="0"/>
              <a:t>(</a:t>
            </a:r>
            <a:r>
              <a:rPr lang="en-US" dirty="0" err="1" smtClean="0"/>
              <a:t>CamelCaseNames</a:t>
            </a:r>
            <a:r>
              <a:rPr lang="en-US" dirty="0" smtClean="0"/>
              <a:t>)</a:t>
            </a:r>
          </a:p>
          <a:p>
            <a:r>
              <a:rPr lang="en-US" dirty="0"/>
              <a:t>No instance or class variables may be </a:t>
            </a:r>
            <a:r>
              <a:rPr lang="en-US" dirty="0" smtClean="0"/>
              <a:t>public</a:t>
            </a:r>
          </a:p>
          <a:p>
            <a:r>
              <a:rPr lang="en-US" dirty="0"/>
              <a:t>Numerical constants (literals) should not be coded </a:t>
            </a:r>
            <a:r>
              <a:rPr lang="en-US" dirty="0" smtClean="0"/>
              <a:t>directly (i.e. avoid “magic numbers”)</a:t>
            </a:r>
          </a:p>
          <a:p>
            <a:r>
              <a:rPr lang="en-US" dirty="0"/>
              <a:t>Don't assign several variables to the same value in a single </a:t>
            </a:r>
            <a:r>
              <a:rPr lang="en-US" dirty="0" smtClean="0"/>
              <a:t>statement</a:t>
            </a:r>
          </a:p>
          <a:p>
            <a:r>
              <a:rPr lang="en-US" dirty="0"/>
              <a:t>Never use break or continue in a loop or decision</a:t>
            </a:r>
          </a:p>
          <a:p>
            <a:r>
              <a:rPr lang="en-US" dirty="0"/>
              <a:t>Never compare a </a:t>
            </a:r>
            <a:r>
              <a:rPr lang="en-US" dirty="0" err="1"/>
              <a:t>boolean</a:t>
            </a:r>
            <a:r>
              <a:rPr lang="en-US" dirty="0"/>
              <a:t> value (or </a:t>
            </a:r>
            <a:r>
              <a:rPr lang="en-US" dirty="0" err="1"/>
              <a:t>boolean</a:t>
            </a:r>
            <a:r>
              <a:rPr lang="en-US" dirty="0"/>
              <a:t> function call) to a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smtClean="0"/>
              <a:t>constant</a:t>
            </a:r>
          </a:p>
          <a:p>
            <a:r>
              <a:rPr lang="en-US" dirty="0" smtClean="0"/>
              <a:t>Remove unused variables</a:t>
            </a:r>
          </a:p>
          <a:p>
            <a:r>
              <a:rPr lang="en-US" dirty="0" smtClean="0"/>
              <a:t>Delete commented statements when possible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http://users.csc.calpoly.edu/~</a:t>
            </a:r>
            <a:r>
              <a:rPr lang="en-US" dirty="0" smtClean="0">
                <a:solidFill>
                  <a:srgbClr val="FFFF00"/>
                </a:solidFill>
              </a:rPr>
              <a:t>jdalbey/SWE/CodeStdCheck.html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4378"/>
            <a:ext cx="2571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600200" y="2743200"/>
            <a:ext cx="4724400" cy="1828800"/>
          </a:xfrm>
          <a:prstGeom prst="wedgeRoundRectCallout">
            <a:avLst>
              <a:gd name="adj1" fmla="val 40357"/>
              <a:gd name="adj2" fmla="val 818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You MUST follow these rules! There will be a checklist for you to fill in for every single assignment and lab! The TA will grade your work on this too!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6172200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Readable.java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6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of entering data</a:t>
            </a:r>
            <a:br>
              <a:rPr lang="en-US" dirty="0" smtClean="0"/>
            </a:br>
            <a:r>
              <a:rPr lang="en-US" dirty="0" smtClean="0"/>
              <a:t>into your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Ways of entering data into your program</a:t>
            </a:r>
            <a:endParaRPr lang="en-US" sz="4000" dirty="0"/>
          </a:p>
        </p:txBody>
      </p:sp>
      <p:pic>
        <p:nvPicPr>
          <p:cNvPr id="63490" name="Picture 2" descr="http://www.clutchmagonline.com/wp-content/uploads/2012/06/Woman-Thinking.jpeg"/>
          <p:cNvPicPr>
            <a:picLocks noChangeAspect="1" noChangeArrowheads="1"/>
          </p:cNvPicPr>
          <p:nvPr/>
        </p:nvPicPr>
        <p:blipFill>
          <a:blip r:embed="rId2" cstate="print"/>
          <a:srcRect l="37276"/>
          <a:stretch>
            <a:fillRect/>
          </a:stretch>
        </p:blipFill>
        <p:spPr bwMode="auto">
          <a:xfrm>
            <a:off x="1600200" y="3276600"/>
            <a:ext cx="1666875" cy="2667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514600" y="1143000"/>
            <a:ext cx="5791200" cy="1905000"/>
          </a:xfrm>
          <a:prstGeom prst="cloudCallout">
            <a:avLst>
              <a:gd name="adj1" fmla="val -41371"/>
              <a:gd name="adj2" fmla="val 6784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did we enter the sides of the triangle in our Pythagoras program?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458200" cy="4308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java.lang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.*;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PythagoreanTheorem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public static void main(String[]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{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double a = 3;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double b = 4;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double c;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c =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(Math.pow(a,2)+Math.pow(b,2));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(c);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}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 descr="http://www.clutchmagonline.com/wp-content/uploads/2012/06/Woman-Thinking.jpeg"/>
          <p:cNvPicPr>
            <a:picLocks noChangeAspect="1" noChangeArrowheads="1"/>
          </p:cNvPicPr>
          <p:nvPr/>
        </p:nvPicPr>
        <p:blipFill>
          <a:blip r:embed="rId2" cstate="print"/>
          <a:srcRect l="37276" b="37143"/>
          <a:stretch>
            <a:fillRect/>
          </a:stretch>
        </p:blipFill>
        <p:spPr bwMode="auto">
          <a:xfrm>
            <a:off x="3505200" y="4953000"/>
            <a:ext cx="1666875" cy="16764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3276600"/>
            <a:ext cx="3886200" cy="1524000"/>
          </a:xfrm>
          <a:prstGeom prst="cloudCallout">
            <a:avLst>
              <a:gd name="adj1" fmla="val 53643"/>
              <a:gd name="adj2" fmla="val 6454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is what we call “hard-coded” values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334000" y="3505200"/>
            <a:ext cx="3200400" cy="1524000"/>
          </a:xfrm>
          <a:prstGeom prst="cloudCallout">
            <a:avLst>
              <a:gd name="adj1" fmla="val -60079"/>
              <a:gd name="adj2" fmla="val 4951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there any other way to input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Ways of entering data into your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Boxes</a:t>
            </a:r>
          </a:p>
          <a:p>
            <a:r>
              <a:rPr lang="en-US" dirty="0" smtClean="0"/>
              <a:t>Main(String[]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Input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Hard-coded</a:t>
            </a:r>
          </a:p>
          <a:p>
            <a:r>
              <a:rPr lang="en-US" dirty="0" smtClean="0"/>
              <a:t>Specialized hardware (Bluetooth, sensors,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Hard-coded input</a:t>
            </a:r>
            <a:endParaRPr lang="en-US" dirty="0"/>
          </a:p>
        </p:txBody>
      </p:sp>
      <p:pic>
        <p:nvPicPr>
          <p:cNvPr id="172034" name="Picture 2" descr="http://img1.etsystatic.com/000/0/6093088/il_570xN.242322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2369127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Hard-coded inputs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458200" cy="4308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java.lang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.*;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PythagoreanTheorem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public static void main(String[]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{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double a = 3;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double b = 4;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double c;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c =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(Math.pow(a,2)+Math.pow(b,2));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(c);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}</a:t>
            </a:r>
            <a:b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6705600" y="2514600"/>
            <a:ext cx="2438400" cy="1371600"/>
          </a:xfrm>
          <a:prstGeom prst="cloudCallout">
            <a:avLst>
              <a:gd name="adj1" fmla="val -36375"/>
              <a:gd name="adj2" fmla="val 6772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Good or bad?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810000" y="4953000"/>
            <a:ext cx="2057400" cy="990600"/>
          </a:xfrm>
          <a:prstGeom prst="cloudCallout">
            <a:avLst>
              <a:gd name="adj1" fmla="val 83400"/>
              <a:gd name="adj2" fmla="val -10419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</a:rPr>
              <a:t>Math.PI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program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066800"/>
            <a:ext cx="6400800" cy="332398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This is a simple Java program</a:t>
            </a: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Payroll {</a:t>
            </a:r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hours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40;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double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payRate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25.0;</a:t>
            </a: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// calculate the income	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hours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payRate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(“Your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gross pay is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$” +</a:t>
            </a:r>
            <a:b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655552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Comment line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070305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Class Header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493752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Class definition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90850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Access specifier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323259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Class name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655552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Class body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7925" y="507164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Header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7925" y="5486400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name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7925" y="590984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Arguments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6341800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access specif.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646859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type modifier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507030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Method return type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485060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General statements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8675" y="590984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Block characters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8675" y="6324600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General Print </a:t>
            </a:r>
            <a:r>
              <a:rPr lang="en-US" sz="1600" dirty="0" err="1" smtClean="0">
                <a:solidFill>
                  <a:schemeClr val="bg1"/>
                </a:solidFill>
              </a:rPr>
              <a:t>Statmnt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4655552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End of a Statement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5070306"/>
            <a:ext cx="2133600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Blank lines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main(String[]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main(String[]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447800"/>
            <a:ext cx="670560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a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[0]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b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[1]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c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(Math.pow(a,2) + </a:t>
            </a:r>
            <a:b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Math.pow(b,2));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("Value of c: " + c);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9442" name="Picture 2" descr="http://www.n2men.org/wp-content/uploads/2011/08/thinking-asian-g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14800"/>
            <a:ext cx="1333500" cy="2000251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52400" y="3505200"/>
            <a:ext cx="3124200" cy="1143000"/>
          </a:xfrm>
          <a:prstGeom prst="cloudCallout">
            <a:avLst>
              <a:gd name="adj1" fmla="val 71942"/>
              <a:gd name="adj2" fmla="val 3658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does “</a:t>
            </a:r>
            <a:r>
              <a:rPr lang="en-US" sz="2000" dirty="0" err="1" smtClean="0">
                <a:solidFill>
                  <a:schemeClr val="bg1"/>
                </a:solidFill>
              </a:rPr>
              <a:t>args</a:t>
            </a:r>
            <a:r>
              <a:rPr lang="en-US" sz="2000" dirty="0" smtClean="0">
                <a:solidFill>
                  <a:schemeClr val="bg1"/>
                </a:solidFill>
              </a:rPr>
              <a:t>” stand for?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0" y="3581400"/>
            <a:ext cx="2590800" cy="990600"/>
          </a:xfrm>
          <a:prstGeom prst="cloudCallout">
            <a:avLst>
              <a:gd name="adj1" fmla="val -70225"/>
              <a:gd name="adj2" fmla="val 3743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But what arguments???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main(String[]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219200"/>
            <a:ext cx="3955057" cy="369332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chemeClr val="bg1"/>
                </a:solidFill>
              </a:rPr>
              <a:t>Arguments</a:t>
            </a:r>
            <a:r>
              <a:rPr lang="en-US" dirty="0" smtClean="0">
                <a:solidFill>
                  <a:schemeClr val="bg1"/>
                </a:solidFill>
              </a:rPr>
              <a:t> from the </a:t>
            </a:r>
            <a:r>
              <a:rPr lang="en-US" b="1" dirty="0" smtClean="0">
                <a:solidFill>
                  <a:schemeClr val="bg1"/>
                </a:solidFill>
              </a:rPr>
              <a:t>command 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2726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3200400"/>
            <a:ext cx="838200" cy="457200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3200400"/>
            <a:ext cx="1371600" cy="4572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200400"/>
            <a:ext cx="685800" cy="457200"/>
          </a:xfrm>
          <a:prstGeom prst="rect">
            <a:avLst/>
          </a:prstGeom>
          <a:noFill/>
          <a:ln w="635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10000" y="1676400"/>
            <a:ext cx="304800" cy="12954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Converting a String to a Number</a:t>
            </a:r>
          </a:p>
        </p:txBody>
      </p:sp>
      <p:pic>
        <p:nvPicPr>
          <p:cNvPr id="162820" name="Picture 4" descr="https://encrypted-tbn3.gstatic.com/images?q=tbn:ANd9GcSb_u3VEizK7rNJD3IHxRSaHuyz1UzOvgD9B6bkIgbDgen6P0HaOw"/>
          <p:cNvPicPr>
            <a:picLocks noChangeAspect="1" noChangeArrowheads="1"/>
          </p:cNvPicPr>
          <p:nvPr/>
        </p:nvPicPr>
        <p:blipFill>
          <a:blip r:embed="rId3" cstate="print"/>
          <a:srcRect r="13043"/>
          <a:stretch>
            <a:fillRect/>
          </a:stretch>
        </p:blipFill>
        <p:spPr bwMode="auto">
          <a:xfrm>
            <a:off x="3352800" y="4953000"/>
            <a:ext cx="2286000" cy="1743076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0" y="4114800"/>
            <a:ext cx="3124200" cy="1143000"/>
          </a:xfrm>
          <a:prstGeom prst="cloudCallout">
            <a:avLst>
              <a:gd name="adj1" fmla="val 68035"/>
              <a:gd name="adj2" fmla="val 5165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</a:rPr>
              <a:t>args</a:t>
            </a:r>
            <a:r>
              <a:rPr lang="en-US" sz="2000" dirty="0" smtClean="0">
                <a:solidFill>
                  <a:schemeClr val="bg1"/>
                </a:solidFill>
              </a:rPr>
              <a:t> are arrays of Strings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257800" y="3886200"/>
            <a:ext cx="3124200" cy="1524000"/>
          </a:xfrm>
          <a:prstGeom prst="cloudCallout">
            <a:avLst>
              <a:gd name="adj1" fmla="val -71525"/>
              <a:gd name="adj2" fmla="val 3447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Numbers are not Strings! Is it a problem?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670560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a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[0]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b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Double.parseDouble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[1]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double c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(Math.pow(a,2) + </a:t>
            </a:r>
            <a:b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Math.pow(b,2));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("Value of c: " + c);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http://us.123rf.com/400wm/400/400/ruivalesousa/ruivalesousa1204/ruivalesousa120400612/13383629-young-casual-man-full-body-i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2519172" cy="3774040"/>
          </a:xfrm>
          <a:prstGeom prst="rect">
            <a:avLst/>
          </a:prstGeom>
          <a:noFill/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1857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66800" y="2286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John!</a:t>
            </a:r>
          </a:p>
          <a:p>
            <a:pPr algn="ctr"/>
            <a:r>
              <a:rPr lang="en-US" dirty="0" smtClean="0"/>
              <a:t>You can chat and interact </a:t>
            </a:r>
            <a:br>
              <a:rPr lang="en-US" dirty="0" smtClean="0"/>
            </a:br>
            <a:r>
              <a:rPr lang="en-US" dirty="0" smtClean="0"/>
              <a:t>with this person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10200" y="9906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John’s picture!</a:t>
            </a:r>
          </a:p>
          <a:p>
            <a:pPr algn="ctr"/>
            <a:r>
              <a:rPr lang="en-US" dirty="0" smtClean="0"/>
              <a:t>You cannot chat with it!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5181600"/>
            <a:ext cx="71628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 though they look the same, they are two different things! You cannot interact with John’s picture as you would with the actual John!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Parse Methods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1 in </a:t>
            </a:r>
            <a:r>
              <a:rPr lang="en-US" sz="1600" b="1" dirty="0" err="1">
                <a:latin typeface="Courier New" pitchFamily="49" charset="0"/>
              </a:rPr>
              <a:t>bVar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byte </a:t>
            </a:r>
            <a:r>
              <a:rPr lang="en-US" sz="1600" b="1" dirty="0" err="1">
                <a:latin typeface="Courier New" pitchFamily="49" charset="0"/>
              </a:rPr>
              <a:t>bVar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Byte.parseByte</a:t>
            </a:r>
            <a:r>
              <a:rPr lang="en-US" sz="1600" b="1" dirty="0">
                <a:latin typeface="Courier New" pitchFamily="49" charset="0"/>
              </a:rPr>
              <a:t>("1");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2599 in </a:t>
            </a:r>
            <a:r>
              <a:rPr lang="en-US" sz="1600" b="1" dirty="0" err="1">
                <a:latin typeface="Courier New" pitchFamily="49" charset="0"/>
              </a:rPr>
              <a:t>iVar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Integer.parseInt</a:t>
            </a:r>
            <a:r>
              <a:rPr lang="en-US" sz="1600" b="1" dirty="0">
                <a:latin typeface="Courier New" pitchFamily="49" charset="0"/>
              </a:rPr>
              <a:t>("2599");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10 in </a:t>
            </a:r>
            <a:r>
              <a:rPr lang="en-US" sz="1600" b="1" dirty="0" err="1">
                <a:latin typeface="Courier New" pitchFamily="49" charset="0"/>
              </a:rPr>
              <a:t>sVar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short </a:t>
            </a:r>
            <a:r>
              <a:rPr lang="en-US" sz="1600" b="1" dirty="0" err="1">
                <a:latin typeface="Courier New" pitchFamily="49" charset="0"/>
              </a:rPr>
              <a:t>sVar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Short.parseShort</a:t>
            </a:r>
            <a:r>
              <a:rPr lang="en-US" sz="1600" b="1" dirty="0">
                <a:latin typeface="Courier New" pitchFamily="49" charset="0"/>
              </a:rPr>
              <a:t>("10");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15908 in </a:t>
            </a:r>
            <a:r>
              <a:rPr lang="en-US" sz="1600" b="1" dirty="0" err="1">
                <a:latin typeface="Courier New" pitchFamily="49" charset="0"/>
              </a:rPr>
              <a:t>lVar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long </a:t>
            </a:r>
            <a:r>
              <a:rPr lang="en-US" sz="1600" b="1" dirty="0" err="1">
                <a:latin typeface="Courier New" pitchFamily="49" charset="0"/>
              </a:rPr>
              <a:t>lVar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Long.parseLong</a:t>
            </a:r>
            <a:r>
              <a:rPr lang="en-US" sz="1600" b="1" dirty="0">
                <a:latin typeface="Courier New" pitchFamily="49" charset="0"/>
              </a:rPr>
              <a:t>("15908");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12.3 in </a:t>
            </a:r>
            <a:r>
              <a:rPr lang="en-US" sz="1600" b="1" dirty="0" err="1">
                <a:latin typeface="Courier New" pitchFamily="49" charset="0"/>
              </a:rPr>
              <a:t>fVar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float </a:t>
            </a:r>
            <a:r>
              <a:rPr lang="en-US" sz="1600" b="1" dirty="0" err="1">
                <a:latin typeface="Courier New" pitchFamily="49" charset="0"/>
              </a:rPr>
              <a:t>fVar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Float.parseFloat</a:t>
            </a:r>
            <a:r>
              <a:rPr lang="en-US" sz="1600" b="1" dirty="0">
                <a:latin typeface="Courier New" pitchFamily="49" charset="0"/>
              </a:rPr>
              <a:t>("12.3");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// Store 7945.6 in </a:t>
            </a:r>
            <a:r>
              <a:rPr lang="en-US" sz="1600" b="1" dirty="0" err="1">
                <a:latin typeface="Courier New" pitchFamily="49" charset="0"/>
              </a:rPr>
              <a:t>dVar</a:t>
            </a:r>
            <a:r>
              <a:rPr lang="en-US" sz="1600" b="1" dirty="0">
                <a:latin typeface="Courier New" pitchFamily="49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pitchFamily="49" charset="0"/>
              </a:rPr>
              <a:t>double </a:t>
            </a:r>
            <a:r>
              <a:rPr lang="en-US" sz="1600" b="1" dirty="0" err="1">
                <a:latin typeface="Courier New" pitchFamily="49" charset="0"/>
              </a:rPr>
              <a:t>dVar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Double.parseDouble</a:t>
            </a:r>
            <a:r>
              <a:rPr lang="en-US" sz="1600" b="1" dirty="0">
                <a:latin typeface="Courier New" pitchFamily="49" charset="0"/>
              </a:rPr>
              <a:t>("7945.6");</a:t>
            </a:r>
          </a:p>
        </p:txBody>
      </p:sp>
    </p:spTree>
    <p:extLst>
      <p:ext uri="{BB962C8B-B14F-4D97-AF65-F5344CB8AC3E}">
        <p14:creationId xmlns:p14="http://schemas.microsoft.com/office/powerpoint/2010/main" val="42374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72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2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2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data </a:t>
            </a:r>
            <a:br>
              <a:rPr lang="en-US" dirty="0" smtClean="0"/>
            </a:br>
            <a:r>
              <a:rPr lang="en-US" dirty="0" smtClean="0"/>
              <a:t>from a text file</a:t>
            </a:r>
            <a:endParaRPr lang="en-US" dirty="0"/>
          </a:p>
        </p:txBody>
      </p:sp>
      <p:pic>
        <p:nvPicPr>
          <p:cNvPr id="187394" name="Picture 2" descr="https://encrypted-tbn2.gstatic.com/images?q=tbn:ANd9GcRyB_VmGBdRwx6hAcGSUxZNKHUD42dTJ3gjCxS158lo2RNv1pjuvMr_yx9p"/>
          <p:cNvPicPr>
            <a:picLocks noChangeAspect="1" noChangeArrowheads="1"/>
          </p:cNvPicPr>
          <p:nvPr/>
        </p:nvPicPr>
        <p:blipFill>
          <a:blip r:embed="rId2" cstate="print"/>
          <a:srcRect l="10667" t="7111" r="14667" b="7556"/>
          <a:stretch>
            <a:fillRect/>
          </a:stretch>
        </p:blipFill>
        <p:spPr bwMode="auto">
          <a:xfrm>
            <a:off x="4648200" y="2830286"/>
            <a:ext cx="990600" cy="1132114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6200000">
            <a:off x="6477000" y="2819400"/>
            <a:ext cx="304800" cy="1066800"/>
          </a:xfrm>
          <a:prstGeom prst="downArrow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96" name="AutoShape 4" descr="data:image/jpeg;base64,/9j/4AAQSkZJRgABAQAAAQABAAD/2wCEAAkGBhMSEBUUExQWFRUQFxgUGBgWFxoYFxYiGRoVFhoZHhogHCcfFxolGhQUIC8gJCcpOCwsHh4yNjAqNSYtLCoBCQoKDQwOGg8PFyokHyQsKSk0LTUyKSwpKSw1KSwpKSkpKSwsLCkpLCksLCkpKSkqLDYpKSkpLCwpKSksKSwpLP/AABEIAGYAZgMBIgACEQEDEQH/xAAcAAACAgMBAQAAAAAAAAAAAAAABgQFAQMHAgj/xABGEAACAQIEAgYEDAMECwAAAAABAgMAEQQFEiEGMSJBUWFxkRNygbEHIzJCQ1JUkqHB0dIUFheCsuLwMzVTYnOToqOzwuH/xAAYAQEBAQEBAAAAAAAAAAAAAAAAAQIEA//EACARAQACAgEEAwAAAAAAAAAAAAABAhExUQMEEiETQVL/2gAMAwEAAhEDEQA/AO41qxWKSNC7sFVRckmwFbaUuL4DiMVhcKSRG5eWQDrCWsP73n3VYGxOPUkPxGGxEwG2pEGnzJrZ/N0v2DFfdT91TszzeDBRKGFgdkRBvt2DkBvzr1k2fR4kHSHVhuVcWNu0dRFPSF8cazxN8bhptBJ06gFf32apcHHLOLpg8QwHYEP/ALVcZ7glkgcMQNILhjyUgXv4VzjAZ/6N7oWHfbY9xHZQOf8AOEn2HFeSfurB4yk+w4ryT91T8mzhZ15WdflL+Y7qsCo7KBf/AJ0f7FifJP3Vj+d2+xYnyT91XzIOwVqdR2CgpTx032PE+Sfur3gvhAw7uI5FkgZuXpVsPO+3iai5rxVh4ZPR6Wdx8oIoOnuO/OtWY4OHF4e67hhtcbqfA8jfmKeg7UUq8A5yZMKEkN2iulz1hTYfgQPZRUU1UsZl/rbD/wDAm/KmelXOJQuaYcnkIJvyqwkjivJHkmjmUFgilSBuQbkhrdfM/hWMhwrRv6SToKAR0tr37AdzU7FZrI3yeiPx/wDlVskRY3JJPad6itvEebCWF4o79MWLHYcwdvKk5MublpNNP8LR/DUEDL2MTqw+ba/eORHlTvr2pWOGpgw7fFr4Cg2s9aXehnrS7UCVjMlkjmlOkt6RywYAm4O9u43vV3k+GaOKzbFmvbs5fjVnI1aWoF3gdjaX1294orzwR9L67e8UVZ2kOhZhmUcCF5XCKOs9fcBzJ7hSdmGJlnxUeISIxwxoya8QwiVtR+UATe3ja9ac7zEq8+KddbQzfw0CsLpHZQzSW62Jv5CkjMc0eRtc0hY9rHYeHUPZTRt0KazjpTCx3tGtwfb11VTZzhoyU9JiQVNjoWMD/qBpXyXjaGIiOR7oTsQCdH+GjjPHxxSpJuyzrcFbEG1gd79hU1nyjlvwtwbIM5w5+nxY8VhPuSpUc+q/o8WvcJoCPNlb8q5lh+LoRzD+Q/WrvAcY4U85NPrKR+tTzjlfjtwe0nxEYvJAs6D5+GfV/wBs9LyJ8KM44hV8FJJhnuVspts0dyAbjmpqHk+YK9mikDd6MD7qk59EoRcUABIjoklrATI50lWHzjvzre2NFvLoDE4dWb0l9zc79oI6x40/kVphyOJH1BdwdrkkDwFTNFQc0zJGnxErSk2jcoq3IC2/yKZ8gdjD0iTobSCdzbbr67VbYvJYpG1Mu/WQSL+NudezhgiWUWA6vbQKnBP0vrt7xWKzwT9L67e8VirO0g05blyStjoZVDK2I1WPY0URB7jcHekDiT4FJy5fDziRTc6ZtmXuDAaT5CujxfF5i46sVCrg9rREqQO/TIp9lXdZtWLbbpaa6fPE3wZYqP5cUp9RdQ811V5lyhxCIXWXQralDA3Q7g222Bvyr6IIFV+cSsqAqSN7beFc89CfqzojuOavn1eGQ3JJD4An8qlQ/BviZPkQzDvZNI820iurYjM5f9o3nVNjMU7fKdj4sTSOhP6We54qUsv+DmTDyB58WkGnqhJebwsNl9pPtpxx2IbFRoqs0cUZBW4DPIV+e52F7jkBVFiKmZBiJ5JVgi9HyZrupIAHh3kCvetYrpz3vNtmjCvjbXEkUvdImgn+0psPaKnYXPOmI542gkc2XV0o37lkGxPcbGoWQZlIZ3hkWEiIAtJEeiL36J5WItevXFmJU4VgDc6k0durWum3fz9l6280jNOKMPBJ6NizOOYRdWnx7+6pf8QkkOtDdW5H28rdR7qVcXkskU8rMpJkcsGAvcHfzuTtTFleDaPDNqFix1AHmOQ/KopX4J+l9dveKKOCvpfXb3iirO0g5cTIVRMQoJbCN6Qgc2QjTIPunV4qKto5QyhlIIYAgjkQdwaWs+zpi7Rr0VXY9rdvsqBwvn6wuMJKwAbpQsT1En4s+B5eVA4u9VubPdPA1Jneq3GSXFRVJiaq8TVpiaq8TQVc4qTlmVSqWYuYxINJCmzkXvYt80E9leosXDEdUjdLqVd28ur21uizV8Rt/oYVbcJYyt29MjY27qqJa4rRaCFCzDcRx/3mPIesxqbk2FYsJjG2JdD0SGVIIz/uFjeVhy12t2VkNFrjwkACRzvZyPluoVnYM3Mlgtr36zTi7BFAAACiwA2At1UFTJnk688I3/NSqXiHiCYwPdBClrHpBpHJ2CrYWS569za9WuPxvO5sBuT1Ck+7Y2cBb+iQ9Edva36d1BccCZSfRm/Xv+NFOWW4ERRhR7axUVAzjh/0hLoQGPMHkf0Nc44oy10xkSuh3ifvB37RXYaTuP8ADujQYpF1DDllkA56Wtv4DfzFWEktYPiPExDSHEijkJQSR3agb+d6ktxbMRvCnskP7assNiYJ11LoYHtAuPEcxW1cvg+olBQSZxM30SDxc/tqO0cr/KcKOxBv5mm6PBYcfNWpkBgXkEH9kfpTKk2DhpXtojYnrK338SffTLlvCGlenYAA2Ub38TV2mZxfWHka9jNYvrfgagRsIdOYw9zP/wCOSmrMMfz3sBuSeQpNxGYRDGNKW6MTPpsLs7G62A7ACbnlyoKz417WKx32Xt72PX4VUecbjXxj+jjB9Ffc/X/w93XT3w7kKwICR0j+FZyHh1YFFwNXuq5qKKKKKArBF9j10UUClmvwfYdmLIoQnfYkDyG1U5+D9PrH7xrNFXMphj+n6fXP3jR/T9Prn7xrNFMyYY/p+n1z940fyAn1z941mimZMJ+WcBxg3uPzpswWXJELKPbRRUVK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7398" name="Picture 6" descr="http://www.linux-support.com/cms/wp-content/uploads/2010/08/source-java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194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data from a text file</a:t>
            </a:r>
            <a:endParaRPr lang="en-US" dirty="0"/>
          </a:p>
        </p:txBody>
      </p:sp>
      <p:pic>
        <p:nvPicPr>
          <p:cNvPr id="186370" name="Picture 2" descr="http://www.filebuzz.com/software_screenshot/full/23692-nativeexcel_su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7215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228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program must process this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600200"/>
            <a:ext cx="228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data is saved in a text 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228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are 1000 lines to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562600"/>
            <a:ext cx="3048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 is inefficient to type them in the command line!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data from a text 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5344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reader = new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(new 						 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FileReader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("/path/to/file.txt"));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 line = null;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while ((line =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reader.readLine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()) != null)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// ...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Data</a:t>
            </a:r>
            <a:br>
              <a:rPr lang="en-US" dirty="0" smtClean="0"/>
            </a:br>
            <a:r>
              <a:rPr lang="en-US" dirty="0" smtClean="0"/>
              <a:t>From Terminal Window</a:t>
            </a:r>
            <a:endParaRPr lang="en-US" dirty="0"/>
          </a:p>
        </p:txBody>
      </p:sp>
      <p:pic>
        <p:nvPicPr>
          <p:cNvPr id="185346" name="Picture 2" descr="http://icons.iconarchive.com/icons/tpdkdesign.net/refresh-cl/256/Hardware-Keyboard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2438400" cy="24384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6200000">
            <a:off x="6705600" y="3352800"/>
            <a:ext cx="304800" cy="1066800"/>
          </a:xfrm>
          <a:prstGeom prst="downArrow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linux-support.com/cms/wp-content/uploads/2010/08/source-java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352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Identifiers for Variables,</a:t>
            </a:r>
            <a:br>
              <a:rPr lang="en-US" dirty="0" smtClean="0"/>
            </a:br>
            <a:r>
              <a:rPr lang="en-US" dirty="0" smtClean="0"/>
              <a:t>Methods, and Classes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The Scanner Class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/>
              <a:t>To read input from the keyboard we can use the </a:t>
            </a:r>
            <a:r>
              <a:rPr lang="en-US" sz="2800" dirty="0">
                <a:solidFill>
                  <a:srgbClr val="FFFF00"/>
                </a:solidFill>
              </a:rPr>
              <a:t>Scanner</a:t>
            </a:r>
            <a:r>
              <a:rPr lang="en-US" sz="2800" dirty="0"/>
              <a:t> class.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FF00"/>
                </a:solidFill>
              </a:rPr>
              <a:t>Scanner</a:t>
            </a:r>
            <a:r>
              <a:rPr lang="en-US" sz="2800" dirty="0"/>
              <a:t> class is defined in </a:t>
            </a:r>
            <a:r>
              <a:rPr lang="en-US" sz="2800" dirty="0" err="1">
                <a:solidFill>
                  <a:srgbClr val="FFFF00"/>
                </a:solidFill>
              </a:rPr>
              <a:t>java.util</a:t>
            </a:r>
            <a:r>
              <a:rPr lang="en-US" sz="2800" dirty="0"/>
              <a:t>, so we will use the following statement at the top of our programs: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import </a:t>
            </a:r>
            <a:r>
              <a:rPr lang="en-US" sz="2800" dirty="0" err="1">
                <a:solidFill>
                  <a:srgbClr val="FFFF00"/>
                </a:solidFill>
              </a:rPr>
              <a:t>java.util.Scanner</a:t>
            </a:r>
            <a:r>
              <a:rPr lang="en-US" sz="2800" dirty="0">
                <a:solidFill>
                  <a:srgbClr val="FFFF00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The Scanner Class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5480"/>
            <a:ext cx="8229600" cy="2255520"/>
          </a:xfrm>
        </p:spPr>
        <p:txBody>
          <a:bodyPr/>
          <a:lstStyle/>
          <a:p>
            <a:r>
              <a:rPr lang="en-US" dirty="0"/>
              <a:t>Scanner objects work with </a:t>
            </a:r>
            <a:r>
              <a:rPr lang="en-US" sz="2400" dirty="0" err="1">
                <a:solidFill>
                  <a:srgbClr val="FFFF00"/>
                </a:solidFill>
              </a:rPr>
              <a:t>System.in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dirty="0"/>
              <a:t>To create a </a:t>
            </a:r>
            <a:r>
              <a:rPr lang="en-US" sz="2400" dirty="0">
                <a:solidFill>
                  <a:srgbClr val="FFFF00"/>
                </a:solidFill>
              </a:rPr>
              <a:t>Scanner</a:t>
            </a:r>
            <a:r>
              <a:rPr lang="en-US" dirty="0"/>
              <a:t> object: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Scanner </a:t>
            </a:r>
            <a:r>
              <a:rPr lang="en-US" sz="2400" dirty="0">
                <a:solidFill>
                  <a:srgbClr val="FFFF00"/>
                </a:solidFill>
              </a:rPr>
              <a:t>keyboard = new </a:t>
            </a:r>
            <a:r>
              <a:rPr lang="en-US" sz="2400" dirty="0" smtClean="0">
                <a:solidFill>
                  <a:srgbClr val="FFFF00"/>
                </a:solidFill>
              </a:rPr>
              <a:t>Scanner(</a:t>
            </a:r>
            <a:r>
              <a:rPr lang="en-US" sz="2400" dirty="0" err="1" smtClean="0">
                <a:solidFill>
                  <a:srgbClr val="FFFF00"/>
                </a:solidFill>
              </a:rPr>
              <a:t>System.in</a:t>
            </a:r>
            <a:r>
              <a:rPr lang="en-US" sz="2400" dirty="0">
                <a:solidFill>
                  <a:srgbClr val="FFFF00"/>
                </a:solidFill>
              </a:rPr>
              <a:t>);</a:t>
            </a:r>
          </a:p>
          <a:p>
            <a:r>
              <a:rPr lang="en-US" dirty="0" smtClean="0"/>
              <a:t>See </a:t>
            </a:r>
            <a:r>
              <a:rPr lang="en-US" dirty="0"/>
              <a:t>example: </a:t>
            </a:r>
            <a:r>
              <a:rPr lang="en-US" dirty="0" smtClean="0">
                <a:hlinkClick r:id="rId3" action="ppaction://hlinkfile"/>
              </a:rPr>
              <a:t>Payroll2.java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Data Using</a:t>
            </a:r>
            <a:br>
              <a:rPr lang="en-US" dirty="0" smtClean="0"/>
            </a:br>
            <a:r>
              <a:rPr lang="en-US" dirty="0" smtClean="0"/>
              <a:t>Dialog Boxes</a:t>
            </a:r>
            <a:endParaRPr lang="en-US" dirty="0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 b="3759"/>
          <a:stretch>
            <a:fillRect/>
          </a:stretch>
        </p:blipFill>
        <p:spPr bwMode="auto">
          <a:xfrm>
            <a:off x="3429000" y="31242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6400800" y="3124200"/>
            <a:ext cx="304800" cy="1066800"/>
          </a:xfrm>
          <a:prstGeom prst="downArrow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www.linux-support.com/cms/wp-content/uploads/2010/08/source-java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1242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Boxes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5480"/>
            <a:ext cx="8229600" cy="3779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i="1" dirty="0"/>
              <a:t>dialog box </a:t>
            </a:r>
            <a:r>
              <a:rPr lang="en-US" dirty="0"/>
              <a:t>is a small graphical window that </a:t>
            </a:r>
            <a:r>
              <a:rPr lang="en-US" dirty="0">
                <a:solidFill>
                  <a:srgbClr val="FFFF00"/>
                </a:solidFill>
              </a:rPr>
              <a:t>displays a message</a:t>
            </a:r>
            <a:r>
              <a:rPr lang="en-US" dirty="0"/>
              <a:t> to the user </a:t>
            </a:r>
            <a:r>
              <a:rPr lang="en-US" dirty="0">
                <a:solidFill>
                  <a:srgbClr val="FFFF00"/>
                </a:solidFill>
              </a:rPr>
              <a:t>or requests input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variety of dialog boxes can be displayed using the </a:t>
            </a:r>
            <a:r>
              <a:rPr lang="en-US" dirty="0" err="1">
                <a:solidFill>
                  <a:srgbClr val="FFFF00"/>
                </a:solidFill>
              </a:rPr>
              <a:t>JOptionPane</a:t>
            </a:r>
            <a:r>
              <a:rPr lang="en-US" dirty="0">
                <a:solidFill>
                  <a:srgbClr val="FFFF00"/>
                </a:solidFill>
              </a:rPr>
              <a:t> class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JOptionPane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class provides methods to display each type of dialog box.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JOptionPane</a:t>
            </a:r>
            <a:r>
              <a:rPr lang="en-US" dirty="0"/>
              <a:t> Class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705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6705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Input Dialogs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10600" cy="35052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String name;</a:t>
            </a:r>
          </a:p>
          <a:p>
            <a:pPr lvl="1">
              <a:buFontTx/>
              <a:buNone/>
            </a:pPr>
            <a:r>
              <a:rPr lang="en-US" sz="1800" b="1" dirty="0">
                <a:latin typeface="Courier New" pitchFamily="49" charset="0"/>
              </a:rPr>
              <a:t>name = </a:t>
            </a:r>
            <a:r>
              <a:rPr lang="en-US" sz="1800" b="1" dirty="0" err="1">
                <a:solidFill>
                  <a:srgbClr val="FFFF00"/>
                </a:solidFill>
                <a:latin typeface="Courier New" pitchFamily="49" charset="0"/>
              </a:rPr>
              <a:t>JOptionPane.showInputDialog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</a:rPr>
              <a:t>("</a:t>
            </a: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</a:rPr>
              <a:t>Enter your name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</a:rPr>
              <a:t>.")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1"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r>
              <a:rPr lang="en-US" sz="2400" dirty="0"/>
              <a:t>The argument passed to the method is the message to display.</a:t>
            </a:r>
          </a:p>
          <a:p>
            <a:r>
              <a:rPr lang="en-US" sz="2400" dirty="0"/>
              <a:t>If the user clicks on the OK button, </a:t>
            </a:r>
            <a:r>
              <a:rPr lang="en-US" sz="2400" dirty="0">
                <a:solidFill>
                  <a:srgbClr val="FFFF00"/>
                </a:solidFill>
              </a:rPr>
              <a:t>name</a:t>
            </a:r>
            <a:r>
              <a:rPr lang="en-US" sz="2400" dirty="0">
                <a:latin typeface="Courier" pitchFamily="1" charset="0"/>
              </a:rPr>
              <a:t> </a:t>
            </a:r>
            <a:r>
              <a:rPr lang="en-US" sz="2400" dirty="0"/>
              <a:t>references the string entered by the user.</a:t>
            </a:r>
          </a:p>
          <a:p>
            <a:r>
              <a:rPr lang="en-US" sz="2400" dirty="0"/>
              <a:t>If the user clicks on the Cancel button, </a:t>
            </a:r>
            <a:r>
              <a:rPr lang="en-US" sz="2400" dirty="0">
                <a:solidFill>
                  <a:srgbClr val="FFFF00"/>
                </a:solidFill>
              </a:rPr>
              <a:t>name</a:t>
            </a:r>
            <a:r>
              <a:rPr lang="en-US" sz="2400" dirty="0"/>
              <a:t> references </a:t>
            </a:r>
            <a:r>
              <a:rPr lang="en-US" sz="2400" dirty="0">
                <a:solidFill>
                  <a:srgbClr val="FFFF00"/>
                </a:solidFill>
              </a:rPr>
              <a:t>null</a:t>
            </a:r>
            <a:r>
              <a:rPr lang="en-US" sz="2400" dirty="0"/>
              <a:t>.</a:t>
            </a:r>
          </a:p>
        </p:txBody>
      </p:sp>
      <p:pic>
        <p:nvPicPr>
          <p:cNvPr id="921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3371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Converting a String to a Number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505200"/>
            <a:ext cx="7924800" cy="2286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cs typeface="Times New Roman" pitchFamily="18" charset="0"/>
              </a:rPr>
              <a:t>Similarly, a String representing a number is NOT the same as a number!</a:t>
            </a:r>
          </a:p>
          <a:p>
            <a:r>
              <a:rPr lang="en-US" dirty="0" smtClean="0">
                <a:cs typeface="Times New Roman" pitchFamily="18" charset="0"/>
              </a:rPr>
              <a:t>You cannot do math operations on a “picture” of a number</a:t>
            </a:r>
          </a:p>
          <a:p>
            <a:r>
              <a:rPr lang="en-US" dirty="0" smtClean="0">
                <a:cs typeface="Times New Roman" pitchFamily="18" charset="0"/>
              </a:rPr>
              <a:t>You MUST convert the String representation to an actual number!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2818" name="Picture 2" descr="https://encrypted-tbn0.gstatic.com/images?q=tbn:ANd9GcQPdevlXSQQ87jHo-jppqCAd4E3OKRye3gVDlG4XmvNhh8TdKgn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177114" cy="14478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3371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5950892"/>
            <a:ext cx="50292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See example: PayrollDialog.java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9ThlmlUTFP0/TV6v90fjQSI/AAAAAAAACyI/c9RMpGmDzPU/s1600/ques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4515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BB2-5C2F-4327-9653-0460CD07FDE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Identifiers</a:t>
            </a:r>
            <a:endParaRPr lang="en-US" dirty="0"/>
          </a:p>
        </p:txBody>
      </p:sp>
      <p:pic>
        <p:nvPicPr>
          <p:cNvPr id="5" name="Picture 4" descr="#35814 Clip Art Graphic Of A Sky Blue Guy Character As Einstein by Jester 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514600" cy="251460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533400" y="1143000"/>
            <a:ext cx="4419600" cy="990600"/>
          </a:xfrm>
          <a:prstGeom prst="wedgeRoundRectCallout">
            <a:avLst>
              <a:gd name="adj1" fmla="val -28751"/>
              <a:gd name="adj2" fmla="val 110931"/>
              <a:gd name="adj3" fmla="val 16667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Identifiers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are the names of the variables, methods, classes, packages, and interfaces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657600" y="2133600"/>
            <a:ext cx="5257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Identifier Rules: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Must be composed 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letters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numbers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underscore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_ 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dollar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sign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Identifiers may only begin 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underscore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dollar sign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55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3124200" cy="5029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Valid Identifiers: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MyVariable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myvariable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MYVARIABLE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</a:t>
            </a:r>
            <a:r>
              <a:rPr lang="en-US" dirty="0" err="1" smtClean="0">
                <a:solidFill>
                  <a:schemeClr val="bg1"/>
                </a:solidFill>
              </a:rPr>
              <a:t>myvariable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$</a:t>
            </a:r>
            <a:r>
              <a:rPr lang="en-US" dirty="0" err="1" smtClean="0">
                <a:solidFill>
                  <a:schemeClr val="bg1"/>
                </a:solidFill>
              </a:rPr>
              <a:t>myvariable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_9pins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andros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ανδρος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Oreilly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295400"/>
            <a:ext cx="3429000" cy="502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marL="274320" marR="0" lvl="0" indent="-274320" algn="ctr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Invalid </a:t>
            </a:r>
            <a:r>
              <a:rPr lang="en-US" sz="2200" b="1" dirty="0">
                <a:solidFill>
                  <a:schemeClr val="bg1"/>
                </a:solidFill>
              </a:rPr>
              <a:t>Identifiers</a:t>
            </a:r>
            <a:r>
              <a:rPr lang="en-US" sz="2200" b="1" dirty="0" smtClean="0">
                <a:solidFill>
                  <a:schemeClr val="bg1"/>
                </a:solidFill>
              </a:rPr>
              <a:t>:</a:t>
            </a:r>
          </a:p>
          <a:p>
            <a:pPr marL="274320" marR="0" lvl="0" indent="-274320" algn="ctr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200" b="1" dirty="0">
              <a:solidFill>
                <a:schemeClr val="bg1"/>
              </a:solidFill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 smtClean="0">
                <a:solidFill>
                  <a:schemeClr val="bg1"/>
                </a:solidFill>
              </a:rPr>
              <a:t>My </a:t>
            </a:r>
            <a:r>
              <a:rPr lang="en-US" sz="2200" dirty="0">
                <a:solidFill>
                  <a:schemeClr val="bg1"/>
                </a:solidFill>
              </a:rPr>
              <a:t>Variable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solidFill>
                  <a:schemeClr val="bg1"/>
                </a:solidFill>
              </a:rPr>
              <a:t>9pins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 err="1">
                <a:solidFill>
                  <a:schemeClr val="bg1"/>
                </a:solidFill>
              </a:rPr>
              <a:t>a+c</a:t>
            </a:r>
            <a:endParaRPr lang="en-US" sz="2200" dirty="0">
              <a:solidFill>
                <a:schemeClr val="bg1"/>
              </a:solidFill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solidFill>
                  <a:schemeClr val="bg1"/>
                </a:solidFill>
              </a:rPr>
              <a:t>testing1-2-3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>
                <a:solidFill>
                  <a:schemeClr val="bg1"/>
                </a:solidFill>
              </a:rPr>
              <a:t>O'Reilly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200" dirty="0" err="1">
                <a:solidFill>
                  <a:schemeClr val="bg1"/>
                </a:solidFill>
              </a:rPr>
              <a:t>OReilly_&amp;_</a:t>
            </a:r>
            <a:r>
              <a:rPr lang="en-US" sz="2200" dirty="0" err="1" smtClean="0">
                <a:solidFill>
                  <a:schemeClr val="bg1"/>
                </a:solidFill>
              </a:rPr>
              <a:t>Associates</a:t>
            </a:r>
            <a:endParaRPr lang="en-US" sz="2200" dirty="0">
              <a:solidFill>
                <a:schemeClr val="bg1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11782</TotalTime>
  <Words>2039</Words>
  <Application>Microsoft Office PowerPoint</Application>
  <PresentationFormat>On-screen Show (4:3)</PresentationFormat>
  <Paragraphs>455</Paragraphs>
  <Slides>77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Flow</vt:lpstr>
      <vt:lpstr>PowerPoint Presentation</vt:lpstr>
      <vt:lpstr>Chapter 2 Java Fundamentals</vt:lpstr>
      <vt:lpstr>Chapter 2 Presentation Outline</vt:lpstr>
      <vt:lpstr>Chapter 2 Presentation Outline (cont.)</vt:lpstr>
      <vt:lpstr>Parts of a program</vt:lpstr>
      <vt:lpstr>Parts of a program</vt:lpstr>
      <vt:lpstr>Identifiers for Variables, Methods, and Classes</vt:lpstr>
      <vt:lpstr>Java Identifiers</vt:lpstr>
      <vt:lpstr>Examples of Identifiers</vt:lpstr>
      <vt:lpstr>Naming Conventions</vt:lpstr>
      <vt:lpstr>Naming Convention</vt:lpstr>
      <vt:lpstr>Naming Convention (continuation)</vt:lpstr>
      <vt:lpstr>PowerPoint Presentation</vt:lpstr>
      <vt:lpstr>Java Literals</vt:lpstr>
      <vt:lpstr>Java Literals</vt:lpstr>
      <vt:lpstr>Data types</vt:lpstr>
      <vt:lpstr>Variables and data types</vt:lpstr>
      <vt:lpstr>Primitive data types</vt:lpstr>
      <vt:lpstr>Variables and primitive data types</vt:lpstr>
      <vt:lpstr>Examples</vt:lpstr>
      <vt:lpstr>Conversion between Data Types</vt:lpstr>
      <vt:lpstr>Be careful when handling variables of different types</vt:lpstr>
      <vt:lpstr>An alternative ending for Cinderella story…</vt:lpstr>
      <vt:lpstr>Why don’t we always use Double instead of byte, short, int, and float and stop worrying about how big the number can be inside them?</vt:lpstr>
      <vt:lpstr>PowerPoint Presentation</vt:lpstr>
      <vt:lpstr>Why don’t we define all  numerical variables as double ?</vt:lpstr>
      <vt:lpstr>Data Transfer over the internet</vt:lpstr>
      <vt:lpstr>PowerPoint Presentation</vt:lpstr>
      <vt:lpstr>Primitive data types</vt:lpstr>
      <vt:lpstr>Example</vt:lpstr>
      <vt:lpstr>PowerPoint Presentation</vt:lpstr>
      <vt:lpstr>PowerPoint Presentation</vt:lpstr>
      <vt:lpstr>PowerPoint Presentation</vt:lpstr>
      <vt:lpstr>Arithmetic Operators</vt:lpstr>
      <vt:lpstr>Arithmetic Operators</vt:lpstr>
      <vt:lpstr>Important Notes on Operators</vt:lpstr>
      <vt:lpstr>Operators Precedence  in Java Language</vt:lpstr>
      <vt:lpstr>PowerPoint Presentation</vt:lpstr>
      <vt:lpstr>The Java API</vt:lpstr>
      <vt:lpstr>An Example of Using the API</vt:lpstr>
      <vt:lpstr>Java Math Class</vt:lpstr>
      <vt:lpstr>The Program Source Code</vt:lpstr>
      <vt:lpstr>Important Note</vt:lpstr>
      <vt:lpstr>The String Class</vt:lpstr>
      <vt:lpstr>The String Class</vt:lpstr>
      <vt:lpstr>PowerPoint Presentation</vt:lpstr>
      <vt:lpstr>Scope</vt:lpstr>
      <vt:lpstr>Scope</vt:lpstr>
      <vt:lpstr>Comments</vt:lpstr>
      <vt:lpstr>Comments</vt:lpstr>
      <vt:lpstr>Programming Style (aka “Java Coding Standards”)</vt:lpstr>
      <vt:lpstr>Programming Style</vt:lpstr>
      <vt:lpstr>Java Coding Standards </vt:lpstr>
      <vt:lpstr>Ways of entering data into your program</vt:lpstr>
      <vt:lpstr>Ways of entering data into your program</vt:lpstr>
      <vt:lpstr>PowerPoint Presentation</vt:lpstr>
      <vt:lpstr>Ways of entering data into your program</vt:lpstr>
      <vt:lpstr>Hard-coded input</vt:lpstr>
      <vt:lpstr>Hard-coded inputs</vt:lpstr>
      <vt:lpstr>The main(String[] args)</vt:lpstr>
      <vt:lpstr>The main(String[] args)</vt:lpstr>
      <vt:lpstr>The main(String[] args)</vt:lpstr>
      <vt:lpstr>Converting a String to a Number</vt:lpstr>
      <vt:lpstr>PowerPoint Presentation</vt:lpstr>
      <vt:lpstr>The Parse Methods</vt:lpstr>
      <vt:lpstr>Getting data  from a text file</vt:lpstr>
      <vt:lpstr>Getting data from a text file</vt:lpstr>
      <vt:lpstr>Getting data from a text file</vt:lpstr>
      <vt:lpstr>Getting Data From Terminal Window</vt:lpstr>
      <vt:lpstr>The Scanner Class</vt:lpstr>
      <vt:lpstr>The Scanner Class</vt:lpstr>
      <vt:lpstr>Input Data Using Dialog Boxes</vt:lpstr>
      <vt:lpstr>Dialog Boxes</vt:lpstr>
      <vt:lpstr>The JOptionPane Class</vt:lpstr>
      <vt:lpstr>Input Dialogs</vt:lpstr>
      <vt:lpstr>Converting a String to a Number</vt:lpstr>
      <vt:lpstr>Any Questions?</vt:lpstr>
    </vt:vector>
  </TitlesOfParts>
  <Company>Westinghouse Electric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ferreipb</dc:creator>
  <cp:lastModifiedBy>ferreipb</cp:lastModifiedBy>
  <cp:revision>206</cp:revision>
  <dcterms:created xsi:type="dcterms:W3CDTF">2013-07-06T22:37:30Z</dcterms:created>
  <dcterms:modified xsi:type="dcterms:W3CDTF">2017-12-05T20:57:54Z</dcterms:modified>
</cp:coreProperties>
</file>